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  <p:sldMasterId id="2147483687" r:id="rId2"/>
    <p:sldMasterId id="2147483689" r:id="rId3"/>
    <p:sldMasterId id="2147483691" r:id="rId4"/>
    <p:sldMasterId id="2147483693" r:id="rId5"/>
  </p:sldMasterIdLst>
  <p:notesMasterIdLst>
    <p:notesMasterId r:id="rId55"/>
  </p:notesMasterIdLst>
  <p:handoutMasterIdLst>
    <p:handoutMasterId r:id="rId56"/>
  </p:handoutMasterIdLst>
  <p:sldIdLst>
    <p:sldId id="299" r:id="rId6"/>
    <p:sldId id="264" r:id="rId7"/>
    <p:sldId id="274" r:id="rId8"/>
    <p:sldId id="396" r:id="rId9"/>
    <p:sldId id="397" r:id="rId10"/>
    <p:sldId id="413" r:id="rId11"/>
    <p:sldId id="391" r:id="rId12"/>
    <p:sldId id="394" r:id="rId13"/>
    <p:sldId id="395" r:id="rId14"/>
    <p:sldId id="393" r:id="rId15"/>
    <p:sldId id="423" r:id="rId16"/>
    <p:sldId id="471" r:id="rId17"/>
    <p:sldId id="472" r:id="rId18"/>
    <p:sldId id="473" r:id="rId19"/>
    <p:sldId id="474" r:id="rId20"/>
    <p:sldId id="475" r:id="rId21"/>
    <p:sldId id="476" r:id="rId22"/>
    <p:sldId id="477" r:id="rId23"/>
    <p:sldId id="478" r:id="rId24"/>
    <p:sldId id="440" r:id="rId25"/>
    <p:sldId id="446" r:id="rId26"/>
    <p:sldId id="479" r:id="rId27"/>
    <p:sldId id="480" r:id="rId28"/>
    <p:sldId id="481" r:id="rId29"/>
    <p:sldId id="482" r:id="rId30"/>
    <p:sldId id="483" r:id="rId31"/>
    <p:sldId id="484" r:id="rId32"/>
    <p:sldId id="485" r:id="rId33"/>
    <p:sldId id="486" r:id="rId34"/>
    <p:sldId id="487" r:id="rId35"/>
    <p:sldId id="488" r:id="rId36"/>
    <p:sldId id="489" r:id="rId37"/>
    <p:sldId id="490" r:id="rId38"/>
    <p:sldId id="491" r:id="rId39"/>
    <p:sldId id="492" r:id="rId40"/>
    <p:sldId id="493" r:id="rId41"/>
    <p:sldId id="494" r:id="rId42"/>
    <p:sldId id="495" r:id="rId43"/>
    <p:sldId id="496" r:id="rId44"/>
    <p:sldId id="497" r:id="rId45"/>
    <p:sldId id="498" r:id="rId46"/>
    <p:sldId id="499" r:id="rId47"/>
    <p:sldId id="500" r:id="rId48"/>
    <p:sldId id="501" r:id="rId49"/>
    <p:sldId id="502" r:id="rId50"/>
    <p:sldId id="503" r:id="rId51"/>
    <p:sldId id="289" r:id="rId52"/>
    <p:sldId id="504" r:id="rId53"/>
    <p:sldId id="286" r:id="rId54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Gotham HTF" pitchFamily="50" charset="0"/>
      <p:bold r:id="rId66"/>
      <p:boldItalic r:id="rId67"/>
    </p:embeddedFont>
    <p:embeddedFont>
      <p:font typeface="Gotham HTF Book" pitchFamily="50" charset="0"/>
      <p:regular r:id="rId68"/>
      <p:italic r:id="rId69"/>
    </p:embeddedFont>
    <p:embeddedFont>
      <p:font typeface="Gotham HTF Light" pitchFamily="50" charset="0"/>
      <p:regular r:id="rId70"/>
      <p:italic r:id="rId71"/>
    </p:embeddedFont>
    <p:embeddedFont>
      <p:font typeface="Gotham HTF Medium" pitchFamily="50" charset="0"/>
      <p:regular r:id="rId72"/>
    </p:embeddedFont>
    <p:embeddedFont>
      <p:font typeface="Roboto" pitchFamily="2" charset="0"/>
      <p:regular r:id="rId73"/>
      <p:bold r:id="rId74"/>
      <p:italic r:id="rId75"/>
      <p:boldItalic r:id="rId76"/>
    </p:embeddedFont>
    <p:embeddedFont>
      <p:font typeface="Roboto Light" panose="02000000000000000000" pitchFamily="2" charset="0"/>
      <p:regular r:id="rId77"/>
      <p:italic r:id="rId78"/>
    </p:embeddedFont>
  </p:embeddedFontLst>
  <p:defaultTextStyle>
    <a:defPPr>
      <a:defRPr lang="en-US"/>
    </a:defPPr>
    <a:lvl1pPr marL="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nan Pellegrini Barbalho" initials="RPB" lastIdx="1" clrIdx="0">
    <p:extLst>
      <p:ext uri="{19B8F6BF-5375-455C-9EA6-DF929625EA0E}">
        <p15:presenceInfo xmlns:p15="http://schemas.microsoft.com/office/powerpoint/2012/main" userId="S::E108579@tokiomarine.com.br::096ce94b-ae57-4cb5-a52a-e08553da15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F50566"/>
    <a:srgbClr val="ED145B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1" autoAdjust="0"/>
    <p:restoredTop sz="93875" autoAdjust="0"/>
  </p:normalViewPr>
  <p:slideViewPr>
    <p:cSldViewPr snapToGrid="0" snapToObjects="1">
      <p:cViewPr varScale="1">
        <p:scale>
          <a:sx n="75" d="100"/>
          <a:sy n="75" d="100"/>
        </p:scale>
        <p:origin x="78" y="942"/>
      </p:cViewPr>
      <p:guideLst>
        <p:guide pos="2880"/>
        <p:guide orient="horz" pos="419"/>
        <p:guide orient="horz" pos="28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5.fntdata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6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0.fntdata"/><Relationship Id="rId7" Type="http://schemas.openxmlformats.org/officeDocument/2006/relationships/slide" Target="slides/slide2.xml"/><Relationship Id="rId71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6E2403-7186-45D0-B4D1-E49B3041C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E01E75-6AF8-4CDB-A0DC-C3FA8FD08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BA618-6154-4D1D-9990-D55B0312279A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662FEF5-9454-4CE5-B04B-9B62BEDDD8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897262F-DF8F-4521-82DB-C860029652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C85C1-9FFF-4EB6-8701-46449ED11C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804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6789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3577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0366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7154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3943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0731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4308" algn="l" defTabSz="456789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As imagens deverão ser alteradas de acordo com o conteúdo de cada apresentação.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CAFCE-C102-6747-9B79-E03F9BCB8C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67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30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9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66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94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30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73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61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0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99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4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1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As imagens deverão ser alteradas de acordo com o conteúdo de cada apresentação.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1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71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548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94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66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79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13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97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10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7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4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8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04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37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02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6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 fonte do </a:t>
            </a:r>
            <a:r>
              <a:rPr lang="pt-BR" dirty="0" err="1"/>
              <a:t>template</a:t>
            </a:r>
            <a:r>
              <a:rPr lang="pt-BR" dirty="0"/>
              <a:t> pode apresentar alguns erros quando colamos código fonte. Por isso selecionei a mesma fonte que usamos no Eclipse. Seria bom se mantivermos esse outra fonte para todas as telas em que houverem códigos.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CAFCE-C102-6747-9B79-E03F9BCB8C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6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310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559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E59144-F02B-45FC-904C-8193F29C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EAA092-C1F2-480D-A379-4AAC4DC1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2146FB-74F6-4237-8DF0-49FBF1A6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42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5E59144-F02B-45FC-904C-8193F29C2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6EAA092-C1F2-480D-A379-4AAC4DC1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2146FB-74F6-4237-8DF0-49FBF1A63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808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D3D4C5D-7DB9-4D56-9B60-FF4C60B62FCE}" type="datetimeFigureOut">
              <a:rPr lang="pt-BR" smtClean="0"/>
              <a:t>09/02/2021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C7404E3-00A3-45D6-A4E2-33EB3B3A3E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3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35CB235-4244-48F1-8034-BA6715CEA9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09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CED4877-BD91-45BD-BE49-5C6F2E6A12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78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D3916CC-1C5B-4290-809D-02C95F988F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084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35CB235-4244-48F1-8034-BA6715CEA9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6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F58653-AE73-4CEE-B89D-158EA69A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2000250"/>
            <a:ext cx="26098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5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79500" y="1151009"/>
            <a:ext cx="6985000" cy="2841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A ideia por trás do conceito de </a:t>
            </a:r>
            <a:r>
              <a:rPr kumimoji="0" lang="pt-BR" sz="1802" b="0" i="1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modularização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é criar, dentro de um programa, </a:t>
            </a:r>
            <a:r>
              <a:rPr kumimoji="0" lang="pt-BR" sz="1802" b="0" i="1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subprogramas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responsáveis por resolver problemas específicos.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Quando o </a:t>
            </a:r>
            <a:r>
              <a:rPr kumimoji="0" lang="pt-BR" sz="1802" b="0" i="1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programa principal 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precisar utilizar as funcionalidades, ele apenas </a:t>
            </a:r>
            <a:r>
              <a:rPr kumimoji="0" lang="pt-BR" sz="1802" b="0" i="1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chama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o subprograma.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Esses subprogramas são chamados </a:t>
            </a:r>
            <a:r>
              <a:rPr kumimoji="0" lang="pt-BR" sz="1802" b="0" i="1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de métodos ou funções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65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800101" y="2165877"/>
            <a:ext cx="7238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nome_da_função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(argumentos da função){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que serão executadas quando a função for chamada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0101" y="4096734"/>
            <a:ext cx="7617226" cy="60732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Essa é a sintaxe básica da criação de uma função em Java.</a:t>
            </a:r>
            <a:b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Ela deve ser escrita dentro da classe, mas fora da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main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353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800101" y="2165877"/>
            <a:ext cx="7238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91A3A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nome_da_função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(argumentos da função){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que serão executadas quando a função for chamada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0101" y="4096734"/>
            <a:ext cx="7617226" cy="60732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Esse modificador indica quem será capaz de acessar a função.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Public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indica que qualquer outra classe desse projeto será capaz de acessá-la.</a:t>
            </a:r>
          </a:p>
        </p:txBody>
      </p:sp>
    </p:spTree>
    <p:extLst>
      <p:ext uri="{BB962C8B-B14F-4D97-AF65-F5344CB8AC3E}">
        <p14:creationId xmlns:p14="http://schemas.microsoft.com/office/powerpoint/2010/main" val="288407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800101" y="2165877"/>
            <a:ext cx="7238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nome_da_função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(argumentos da função){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que serão executadas quando a função for chamada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0101" y="3560572"/>
            <a:ext cx="7617226" cy="116132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modificador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static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indica que a função pode ser acessada sem a necessidade de instanciar um objeto.</a:t>
            </a:r>
            <a:b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</a:b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Para o nosso estudo atual, consideraremos esse modificador como padrão. Quando você estudar “Orientação a Objetos”, aprenderá quando ele deve ou não ser usado.</a:t>
            </a:r>
          </a:p>
        </p:txBody>
      </p:sp>
    </p:spTree>
    <p:extLst>
      <p:ext uri="{BB962C8B-B14F-4D97-AF65-F5344CB8AC3E}">
        <p14:creationId xmlns:p14="http://schemas.microsoft.com/office/powerpoint/2010/main" val="175408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800101" y="2165877"/>
            <a:ext cx="7238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nome_da_função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(argumentos da função){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que serão executadas quando a função for chamada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0101" y="4096734"/>
            <a:ext cx="7617226" cy="60732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modificador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void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indica que a função não é capaz de retornar dados, ou seja, ela realiza suas instruções do começo ao fim e é encerrada sem “devolver” nada para quem a chamou.</a:t>
            </a:r>
          </a:p>
        </p:txBody>
      </p:sp>
    </p:spTree>
    <p:extLst>
      <p:ext uri="{BB962C8B-B14F-4D97-AF65-F5344CB8AC3E}">
        <p14:creationId xmlns:p14="http://schemas.microsoft.com/office/powerpoint/2010/main" val="308632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800101" y="2165877"/>
            <a:ext cx="7238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nome_da_função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(argumentos da função){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que serão executadas quando a função for chamada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0101" y="3560572"/>
            <a:ext cx="7617226" cy="131521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nome da função servirá para identificá-la no código e colocá-la em execução quando for necessário.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Por padrão, os nomes das funções em Java devem começar sempre com letra minúscula, com cada palavra começando com letra maiúscula.</a:t>
            </a:r>
          </a:p>
        </p:txBody>
      </p:sp>
    </p:spTree>
    <p:extLst>
      <p:ext uri="{BB962C8B-B14F-4D97-AF65-F5344CB8AC3E}">
        <p14:creationId xmlns:p14="http://schemas.microsoft.com/office/powerpoint/2010/main" val="204858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800101" y="2165877"/>
            <a:ext cx="7238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nome_da_função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argumentos da função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que serão executadas quando a função for chamada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0101" y="3357372"/>
            <a:ext cx="7617226" cy="1469098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Uma função pode receber argumentos para trabalhar ou não.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Um argumento é uma dado pré-existente que será informado à função para que ela possa realizar seus objetivos.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Falaremos mais sobre os argumentos na aula de hoje.</a:t>
            </a:r>
          </a:p>
        </p:txBody>
      </p:sp>
    </p:spTree>
    <p:extLst>
      <p:ext uri="{BB962C8B-B14F-4D97-AF65-F5344CB8AC3E}">
        <p14:creationId xmlns:p14="http://schemas.microsoft.com/office/powerpoint/2010/main" val="216753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A7ACF4B-8016-4737-A25D-AACAC758CF4A}"/>
              </a:ext>
            </a:extLst>
          </p:cNvPr>
          <p:cNvSpPr txBox="1"/>
          <p:nvPr/>
        </p:nvSpPr>
        <p:spPr>
          <a:xfrm>
            <a:off x="800101" y="2165877"/>
            <a:ext cx="72389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nome_da_função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(argumentos da função){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//instruções que serão executadas quando a função for chamada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6AB7A46D-00CD-4953-9C56-B01B2795E770}"/>
              </a:ext>
            </a:extLst>
          </p:cNvPr>
          <p:cNvSpPr txBox="1"/>
          <p:nvPr/>
        </p:nvSpPr>
        <p:spPr>
          <a:xfrm>
            <a:off x="800101" y="4096734"/>
            <a:ext cx="7617226" cy="60732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Todos os códigos que estiverem escritos dentro da função serão realizados no momento em que ela for executada.</a:t>
            </a:r>
          </a:p>
        </p:txBody>
      </p:sp>
    </p:spTree>
    <p:extLst>
      <p:ext uri="{BB962C8B-B14F-4D97-AF65-F5344CB8AC3E}">
        <p14:creationId xmlns:p14="http://schemas.microsoft.com/office/powerpoint/2010/main" val="315132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1">
            <a:extLst>
              <a:ext uri="{FF2B5EF4-FFF2-40B4-BE49-F238E27FC236}">
                <a16:creationId xmlns:a16="http://schemas.microsoft.com/office/drawing/2014/main" id="{7FFC35F4-1376-4006-9D17-EDFCC1163280}"/>
              </a:ext>
            </a:extLst>
          </p:cNvPr>
          <p:cNvSpPr txBox="1"/>
          <p:nvPr/>
        </p:nvSpPr>
        <p:spPr>
          <a:xfrm>
            <a:off x="918645" y="429285"/>
            <a:ext cx="7115570" cy="117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1201"/>
              </a:spcAft>
            </a:pPr>
            <a:r>
              <a:rPr lang="pt-BR" sz="12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As funções podem compartilhar dados por meio de variáveis globais. Essas variáveis são visíveis por todas as funções.</a:t>
            </a:r>
          </a:p>
          <a:p>
            <a:pPr>
              <a:lnSpc>
                <a:spcPct val="130000"/>
              </a:lnSpc>
              <a:spcAft>
                <a:spcPts val="1201"/>
              </a:spcAft>
            </a:pPr>
            <a:r>
              <a:rPr lang="pt-BR" sz="12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O lado negativo dessa prática é que as funções ficam acopladas por compartilharem as mesmas variáveis.</a:t>
            </a:r>
          </a:p>
        </p:txBody>
      </p:sp>
      <p:sp>
        <p:nvSpPr>
          <p:cNvPr id="7" name="Fluxograma: Terminação 6">
            <a:extLst>
              <a:ext uri="{FF2B5EF4-FFF2-40B4-BE49-F238E27FC236}">
                <a16:creationId xmlns:a16="http://schemas.microsoft.com/office/drawing/2014/main" id="{58B0A69D-E785-435A-8BA0-96C18B4CE73E}"/>
              </a:ext>
            </a:extLst>
          </p:cNvPr>
          <p:cNvSpPr/>
          <p:nvPr/>
        </p:nvSpPr>
        <p:spPr>
          <a:xfrm>
            <a:off x="1875691" y="2136115"/>
            <a:ext cx="1141046" cy="361725"/>
          </a:xfrm>
          <a:prstGeom prst="flowChartTerminator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main</a:t>
            </a:r>
            <a:endParaRPr lang="pt-BR" sz="12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C39C433-CA0C-417A-BA49-BE67DD4D01B0}"/>
              </a:ext>
            </a:extLst>
          </p:cNvPr>
          <p:cNvSpPr/>
          <p:nvPr/>
        </p:nvSpPr>
        <p:spPr>
          <a:xfrm>
            <a:off x="1961660" y="2727866"/>
            <a:ext cx="969108" cy="45329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...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2F63A38-0610-4920-A560-590AADF9420A}"/>
              </a:ext>
            </a:extLst>
          </p:cNvPr>
          <p:cNvSpPr/>
          <p:nvPr/>
        </p:nvSpPr>
        <p:spPr>
          <a:xfrm>
            <a:off x="1961660" y="3411185"/>
            <a:ext cx="969108" cy="45329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...</a:t>
            </a:r>
          </a:p>
        </p:txBody>
      </p:sp>
      <p:sp>
        <p:nvSpPr>
          <p:cNvPr id="11" name="Fluxograma: Terminação 10">
            <a:extLst>
              <a:ext uri="{FF2B5EF4-FFF2-40B4-BE49-F238E27FC236}">
                <a16:creationId xmlns:a16="http://schemas.microsoft.com/office/drawing/2014/main" id="{328B5A15-6B4E-43CE-88D4-E4F46F77CB60}"/>
              </a:ext>
            </a:extLst>
          </p:cNvPr>
          <p:cNvSpPr/>
          <p:nvPr/>
        </p:nvSpPr>
        <p:spPr>
          <a:xfrm>
            <a:off x="1875691" y="4082780"/>
            <a:ext cx="1141046" cy="361725"/>
          </a:xfrm>
          <a:prstGeom prst="flowChartTerminator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fim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555C8AF-AFBF-43FE-ABB5-21E998D9AB82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2446214" y="2497840"/>
            <a:ext cx="0" cy="230026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D593ED4-1481-4126-AA87-246EA04CC444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446214" y="3181159"/>
            <a:ext cx="0" cy="230026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6C3C9D69-F57B-4D5F-BA78-83738606DFAF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446214" y="3864478"/>
            <a:ext cx="0" cy="218302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>
            <a:extLst>
              <a:ext uri="{FF2B5EF4-FFF2-40B4-BE49-F238E27FC236}">
                <a16:creationId xmlns:a16="http://schemas.microsoft.com/office/drawing/2014/main" id="{9A4F6539-7BC2-4443-ADDD-4C620D7CAF23}"/>
              </a:ext>
            </a:extLst>
          </p:cNvPr>
          <p:cNvSpPr/>
          <p:nvPr/>
        </p:nvSpPr>
        <p:spPr>
          <a:xfrm>
            <a:off x="6069677" y="2136115"/>
            <a:ext cx="1141046" cy="361725"/>
          </a:xfrm>
          <a:prstGeom prst="flowChartTerminator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função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5E89FAD-B31A-4328-BE60-0CAD783D8389}"/>
              </a:ext>
            </a:extLst>
          </p:cNvPr>
          <p:cNvSpPr/>
          <p:nvPr/>
        </p:nvSpPr>
        <p:spPr>
          <a:xfrm>
            <a:off x="6155646" y="2727866"/>
            <a:ext cx="969108" cy="45329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...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248BCCE-4036-4C26-AB48-6440085BEC96}"/>
              </a:ext>
            </a:extLst>
          </p:cNvPr>
          <p:cNvSpPr/>
          <p:nvPr/>
        </p:nvSpPr>
        <p:spPr>
          <a:xfrm>
            <a:off x="6155646" y="3411185"/>
            <a:ext cx="969108" cy="45329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...</a:t>
            </a:r>
          </a:p>
        </p:txBody>
      </p:sp>
      <p:sp>
        <p:nvSpPr>
          <p:cNvPr id="18" name="Fluxograma: Terminação 17">
            <a:extLst>
              <a:ext uri="{FF2B5EF4-FFF2-40B4-BE49-F238E27FC236}">
                <a16:creationId xmlns:a16="http://schemas.microsoft.com/office/drawing/2014/main" id="{DBBB377B-C16B-4776-BB73-E432D26F1EF8}"/>
              </a:ext>
            </a:extLst>
          </p:cNvPr>
          <p:cNvSpPr/>
          <p:nvPr/>
        </p:nvSpPr>
        <p:spPr>
          <a:xfrm>
            <a:off x="6069677" y="4082780"/>
            <a:ext cx="1141046" cy="361725"/>
          </a:xfrm>
          <a:prstGeom prst="flowChartTerminator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fim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5312AE81-3149-4DF4-A998-DF70574FAEF0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6640200" y="2497840"/>
            <a:ext cx="0" cy="230026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1AA0F036-540D-4949-815D-3A87E64E40BF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6640200" y="3181159"/>
            <a:ext cx="0" cy="230026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3E40E58-E4FA-4831-A155-3A9CF0A1187E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640200" y="3864478"/>
            <a:ext cx="0" cy="218302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5ACB4E4-9F87-4A8D-9222-31AFEFF4DC96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>
            <a:off x="2930768" y="2954513"/>
            <a:ext cx="1327177" cy="721233"/>
          </a:xfrm>
          <a:prstGeom prst="straightConnector1">
            <a:avLst/>
          </a:prstGeom>
          <a:ln>
            <a:solidFill>
              <a:srgbClr val="ED145B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F1EEF635-10F3-4B80-82E7-0B62EFEBD63F}"/>
              </a:ext>
            </a:extLst>
          </p:cNvPr>
          <p:cNvSpPr/>
          <p:nvPr/>
        </p:nvSpPr>
        <p:spPr>
          <a:xfrm>
            <a:off x="918645" y="1869415"/>
            <a:ext cx="7115569" cy="2844800"/>
          </a:xfrm>
          <a:prstGeom prst="rect">
            <a:avLst/>
          </a:prstGeom>
          <a:noFill/>
          <a:ln w="38100">
            <a:solidFill>
              <a:srgbClr val="ED145B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pt-BR" dirty="0"/>
              <a:t>PROGRAMA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EAD0FF7-125E-447E-BA0F-FE03AF95C54E}"/>
              </a:ext>
            </a:extLst>
          </p:cNvPr>
          <p:cNvSpPr/>
          <p:nvPr/>
        </p:nvSpPr>
        <p:spPr>
          <a:xfrm>
            <a:off x="4257945" y="3449099"/>
            <a:ext cx="969108" cy="45329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VARIÁVEIS GLOBAIS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2659B2D8-BD4E-4D8B-8C74-87F48AE63D22}"/>
              </a:ext>
            </a:extLst>
          </p:cNvPr>
          <p:cNvCxnSpPr>
            <a:cxnSpLocks/>
            <a:stCxn id="16" idx="1"/>
            <a:endCxn id="24" idx="3"/>
          </p:cNvCxnSpPr>
          <p:nvPr/>
        </p:nvCxnSpPr>
        <p:spPr>
          <a:xfrm flipH="1">
            <a:off x="5227053" y="2954513"/>
            <a:ext cx="928593" cy="721233"/>
          </a:xfrm>
          <a:prstGeom prst="straightConnector1">
            <a:avLst/>
          </a:prstGeom>
          <a:ln>
            <a:solidFill>
              <a:srgbClr val="ED145B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86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1">
            <a:extLst>
              <a:ext uri="{FF2B5EF4-FFF2-40B4-BE49-F238E27FC236}">
                <a16:creationId xmlns:a16="http://schemas.microsoft.com/office/drawing/2014/main" id="{EEB90EBF-7BD3-414E-AB91-4EF46F55FE04}"/>
              </a:ext>
            </a:extLst>
          </p:cNvPr>
          <p:cNvSpPr txBox="1"/>
          <p:nvPr/>
        </p:nvSpPr>
        <p:spPr>
          <a:xfrm>
            <a:off x="876300" y="327670"/>
            <a:ext cx="7467600" cy="10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1201"/>
              </a:spcAft>
            </a:pPr>
            <a:r>
              <a:rPr lang="pt-BR" sz="12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Outra forma de compartilhar dados entre funções é por meio de </a:t>
            </a:r>
            <a:r>
              <a:rPr lang="pt-BR" sz="1200" i="1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argumentos</a:t>
            </a:r>
            <a:r>
              <a:rPr lang="pt-BR" sz="12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. Um argumento é um dado preexistente que precisa ser informado à função para que ela cumpra suas tarefas.</a:t>
            </a:r>
            <a:br>
              <a:rPr lang="pt-BR" sz="12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</a:br>
            <a:r>
              <a:rPr lang="pt-BR" sz="1200" dirty="0">
                <a:solidFill>
                  <a:srgbClr val="DAE3F3"/>
                </a:solidFill>
                <a:latin typeface="Gotham HTF Light" pitchFamily="50" charset="0"/>
                <a:cs typeface="Gotham HTF Book"/>
              </a:rPr>
              <a:t>A maior vantagem dessa abordagem é que as funções ficam desacopladas, podendo ser usadas independente da existência de variáveis específicas.</a:t>
            </a:r>
          </a:p>
        </p:txBody>
      </p:sp>
      <p:sp>
        <p:nvSpPr>
          <p:cNvPr id="27" name="Fluxograma: Terminação 26">
            <a:extLst>
              <a:ext uri="{FF2B5EF4-FFF2-40B4-BE49-F238E27FC236}">
                <a16:creationId xmlns:a16="http://schemas.microsoft.com/office/drawing/2014/main" id="{82DD39EE-5B2C-4DB9-A9F9-3700182A76B7}"/>
              </a:ext>
            </a:extLst>
          </p:cNvPr>
          <p:cNvSpPr/>
          <p:nvPr/>
        </p:nvSpPr>
        <p:spPr>
          <a:xfrm>
            <a:off x="1875691" y="1727200"/>
            <a:ext cx="1141046" cy="361725"/>
          </a:xfrm>
          <a:prstGeom prst="flowChartTerminator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main</a:t>
            </a:r>
            <a:endParaRPr lang="pt-BR" sz="1200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EA70F1C-AA0E-4603-B591-1A98579DD461}"/>
              </a:ext>
            </a:extLst>
          </p:cNvPr>
          <p:cNvSpPr/>
          <p:nvPr/>
        </p:nvSpPr>
        <p:spPr>
          <a:xfrm>
            <a:off x="1961660" y="2318951"/>
            <a:ext cx="969108" cy="45329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...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611CD01A-746F-4C66-834F-93CCDEFA7CE2}"/>
              </a:ext>
            </a:extLst>
          </p:cNvPr>
          <p:cNvSpPr/>
          <p:nvPr/>
        </p:nvSpPr>
        <p:spPr>
          <a:xfrm>
            <a:off x="1961660" y="3002270"/>
            <a:ext cx="969108" cy="45329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...</a:t>
            </a:r>
          </a:p>
        </p:txBody>
      </p:sp>
      <p:sp>
        <p:nvSpPr>
          <p:cNvPr id="30" name="Fluxograma: Terminação 29">
            <a:extLst>
              <a:ext uri="{FF2B5EF4-FFF2-40B4-BE49-F238E27FC236}">
                <a16:creationId xmlns:a16="http://schemas.microsoft.com/office/drawing/2014/main" id="{02E14D75-504A-4AEF-B143-ED98727E682B}"/>
              </a:ext>
            </a:extLst>
          </p:cNvPr>
          <p:cNvSpPr/>
          <p:nvPr/>
        </p:nvSpPr>
        <p:spPr>
          <a:xfrm>
            <a:off x="1875691" y="3673865"/>
            <a:ext cx="1141046" cy="361725"/>
          </a:xfrm>
          <a:prstGeom prst="flowChartTerminator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fim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0A74B73A-0A94-4359-9BAD-C4301C95EC2F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>
            <a:off x="2446214" y="2088925"/>
            <a:ext cx="0" cy="230026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70B3423D-2DE2-454E-A21D-616A1AB7C136}"/>
              </a:ext>
            </a:extLst>
          </p:cNvPr>
          <p:cNvCxnSpPr>
            <a:stCxn id="28" idx="2"/>
            <a:endCxn id="29" idx="0"/>
          </p:cNvCxnSpPr>
          <p:nvPr/>
        </p:nvCxnSpPr>
        <p:spPr>
          <a:xfrm>
            <a:off x="2446214" y="2772244"/>
            <a:ext cx="0" cy="230026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53BDE22-72C6-46C0-93E1-4B130BD5FDE3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2446214" y="3455563"/>
            <a:ext cx="0" cy="218302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luxograma: Terminação 33">
            <a:extLst>
              <a:ext uri="{FF2B5EF4-FFF2-40B4-BE49-F238E27FC236}">
                <a16:creationId xmlns:a16="http://schemas.microsoft.com/office/drawing/2014/main" id="{5578EAA7-40B7-4DA6-80E4-2E9AB7E6376D}"/>
              </a:ext>
            </a:extLst>
          </p:cNvPr>
          <p:cNvSpPr/>
          <p:nvPr/>
        </p:nvSpPr>
        <p:spPr>
          <a:xfrm>
            <a:off x="4024921" y="1957225"/>
            <a:ext cx="1374832" cy="361725"/>
          </a:xfrm>
          <a:prstGeom prst="flowChartTerminator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preparaLanche</a:t>
            </a:r>
            <a:endParaRPr lang="pt-BR" sz="1200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9565A05-626A-421D-9A9A-398DA01F7E65}"/>
              </a:ext>
            </a:extLst>
          </p:cNvPr>
          <p:cNvSpPr/>
          <p:nvPr/>
        </p:nvSpPr>
        <p:spPr>
          <a:xfrm>
            <a:off x="4227783" y="2548976"/>
            <a:ext cx="969108" cy="45329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...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9DAD160-8EEE-454E-9CB1-E8D2FB13B4FC}"/>
              </a:ext>
            </a:extLst>
          </p:cNvPr>
          <p:cNvSpPr/>
          <p:nvPr/>
        </p:nvSpPr>
        <p:spPr>
          <a:xfrm>
            <a:off x="4227783" y="3232295"/>
            <a:ext cx="969108" cy="45329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...</a:t>
            </a:r>
          </a:p>
        </p:txBody>
      </p:sp>
      <p:sp>
        <p:nvSpPr>
          <p:cNvPr id="37" name="Fluxograma: Terminação 36">
            <a:extLst>
              <a:ext uri="{FF2B5EF4-FFF2-40B4-BE49-F238E27FC236}">
                <a16:creationId xmlns:a16="http://schemas.microsoft.com/office/drawing/2014/main" id="{F6F68201-4EB7-4B28-B3B1-CA7EA1B4F060}"/>
              </a:ext>
            </a:extLst>
          </p:cNvPr>
          <p:cNvSpPr/>
          <p:nvPr/>
        </p:nvSpPr>
        <p:spPr>
          <a:xfrm>
            <a:off x="4141814" y="3903890"/>
            <a:ext cx="1141046" cy="361725"/>
          </a:xfrm>
          <a:prstGeom prst="flowChartTerminator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fim</a:t>
            </a:r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4E0478A8-7BD1-434D-9A04-B9BD302C8274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4712337" y="2318950"/>
            <a:ext cx="0" cy="230026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69D4C99E-853E-43C9-85BA-605815EBA6CB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>
            <a:off x="4712337" y="3002269"/>
            <a:ext cx="0" cy="230026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5C8BEF8C-FBB1-4332-BB69-2676E27E5B1E}"/>
              </a:ext>
            </a:extLst>
          </p:cNvPr>
          <p:cNvCxnSpPr>
            <a:stCxn id="36" idx="2"/>
            <a:endCxn id="37" idx="0"/>
          </p:cNvCxnSpPr>
          <p:nvPr/>
        </p:nvCxnSpPr>
        <p:spPr>
          <a:xfrm>
            <a:off x="4712337" y="3685588"/>
            <a:ext cx="0" cy="218302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tângulo 40">
            <a:extLst>
              <a:ext uri="{FF2B5EF4-FFF2-40B4-BE49-F238E27FC236}">
                <a16:creationId xmlns:a16="http://schemas.microsoft.com/office/drawing/2014/main" id="{775407A5-0BAA-48C9-B0E7-512634177033}"/>
              </a:ext>
            </a:extLst>
          </p:cNvPr>
          <p:cNvSpPr/>
          <p:nvPr/>
        </p:nvSpPr>
        <p:spPr>
          <a:xfrm>
            <a:off x="1352061" y="1511300"/>
            <a:ext cx="6682153" cy="3240454"/>
          </a:xfrm>
          <a:prstGeom prst="rect">
            <a:avLst/>
          </a:prstGeom>
          <a:noFill/>
          <a:ln w="38100">
            <a:solidFill>
              <a:srgbClr val="ED145B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pt-BR" dirty="0"/>
              <a:t>PROGRAMA FIAPDONALDS</a:t>
            </a:r>
          </a:p>
        </p:txBody>
      </p:sp>
      <p:sp>
        <p:nvSpPr>
          <p:cNvPr id="42" name="Fluxograma: Terminação 41">
            <a:extLst>
              <a:ext uri="{FF2B5EF4-FFF2-40B4-BE49-F238E27FC236}">
                <a16:creationId xmlns:a16="http://schemas.microsoft.com/office/drawing/2014/main" id="{F54BA93E-86A7-409B-9A67-781FEEECF065}"/>
              </a:ext>
            </a:extLst>
          </p:cNvPr>
          <p:cNvSpPr/>
          <p:nvPr/>
        </p:nvSpPr>
        <p:spPr>
          <a:xfrm>
            <a:off x="6401134" y="1727200"/>
            <a:ext cx="1374832" cy="361725"/>
          </a:xfrm>
          <a:prstGeom prst="flowChartTerminator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/>
              <a:t>vendingMachine</a:t>
            </a:r>
            <a:endParaRPr lang="pt-BR" sz="1200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C74D1256-4BFA-407D-8AF0-BAB72982ED61}"/>
              </a:ext>
            </a:extLst>
          </p:cNvPr>
          <p:cNvSpPr/>
          <p:nvPr/>
        </p:nvSpPr>
        <p:spPr>
          <a:xfrm>
            <a:off x="6603996" y="2318951"/>
            <a:ext cx="969108" cy="45329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...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2DF144DC-DC02-4261-BB35-8D1C4D047B75}"/>
              </a:ext>
            </a:extLst>
          </p:cNvPr>
          <p:cNvSpPr/>
          <p:nvPr/>
        </p:nvSpPr>
        <p:spPr>
          <a:xfrm>
            <a:off x="6603996" y="3002270"/>
            <a:ext cx="969108" cy="453293"/>
          </a:xfrm>
          <a:prstGeom prst="rect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...</a:t>
            </a:r>
          </a:p>
        </p:txBody>
      </p:sp>
      <p:sp>
        <p:nvSpPr>
          <p:cNvPr id="45" name="Fluxograma: Terminação 44">
            <a:extLst>
              <a:ext uri="{FF2B5EF4-FFF2-40B4-BE49-F238E27FC236}">
                <a16:creationId xmlns:a16="http://schemas.microsoft.com/office/drawing/2014/main" id="{79C723B0-B933-46DE-A6FE-D9C82DCA94F2}"/>
              </a:ext>
            </a:extLst>
          </p:cNvPr>
          <p:cNvSpPr/>
          <p:nvPr/>
        </p:nvSpPr>
        <p:spPr>
          <a:xfrm>
            <a:off x="6518027" y="3673865"/>
            <a:ext cx="1141046" cy="361725"/>
          </a:xfrm>
          <a:prstGeom prst="flowChartTerminator">
            <a:avLst/>
          </a:prstGeom>
          <a:noFill/>
          <a:ln>
            <a:solidFill>
              <a:srgbClr val="ED145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fim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AE93B91E-2810-454C-A72B-C275E4A32DE5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7088550" y="2088925"/>
            <a:ext cx="0" cy="230026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E880B4D3-7D5C-42AE-A5E9-B6B7FAB68FB1}"/>
              </a:ext>
            </a:extLst>
          </p:cNvPr>
          <p:cNvCxnSpPr>
            <a:stCxn id="43" idx="2"/>
            <a:endCxn id="44" idx="0"/>
          </p:cNvCxnSpPr>
          <p:nvPr/>
        </p:nvCxnSpPr>
        <p:spPr>
          <a:xfrm>
            <a:off x="7088550" y="2772244"/>
            <a:ext cx="0" cy="230026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3272CC72-A40A-4013-9D0F-2E4C71AED7D7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>
            <a:off x="7088550" y="3455563"/>
            <a:ext cx="0" cy="218302"/>
          </a:xfrm>
          <a:prstGeom prst="straightConnector1">
            <a:avLst/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: Angulado 48">
            <a:extLst>
              <a:ext uri="{FF2B5EF4-FFF2-40B4-BE49-F238E27FC236}">
                <a16:creationId xmlns:a16="http://schemas.microsoft.com/office/drawing/2014/main" id="{20AE6B69-B22A-4110-90E1-4DE38852F2F0}"/>
              </a:ext>
            </a:extLst>
          </p:cNvPr>
          <p:cNvCxnSpPr>
            <a:cxnSpLocks/>
            <a:stCxn id="29" idx="3"/>
            <a:endCxn id="34" idx="0"/>
          </p:cNvCxnSpPr>
          <p:nvPr/>
        </p:nvCxnSpPr>
        <p:spPr>
          <a:xfrm flipV="1">
            <a:off x="2930768" y="1957225"/>
            <a:ext cx="1781569" cy="1271692"/>
          </a:xfrm>
          <a:prstGeom prst="bentConnector4">
            <a:avLst>
              <a:gd name="adj1" fmla="val 30708"/>
              <a:gd name="adj2" fmla="val 117976"/>
            </a:avLst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do 49">
            <a:extLst>
              <a:ext uri="{FF2B5EF4-FFF2-40B4-BE49-F238E27FC236}">
                <a16:creationId xmlns:a16="http://schemas.microsoft.com/office/drawing/2014/main" id="{05E9BD61-FA86-49AB-9CA0-538DAE541A17}"/>
              </a:ext>
            </a:extLst>
          </p:cNvPr>
          <p:cNvCxnSpPr>
            <a:cxnSpLocks/>
            <a:stCxn id="44" idx="1"/>
            <a:endCxn id="34" idx="0"/>
          </p:cNvCxnSpPr>
          <p:nvPr/>
        </p:nvCxnSpPr>
        <p:spPr>
          <a:xfrm rot="10800000">
            <a:off x="4712338" y="1957225"/>
            <a:ext cx="1891659" cy="1271692"/>
          </a:xfrm>
          <a:prstGeom prst="bentConnector4">
            <a:avLst>
              <a:gd name="adj1" fmla="val 31830"/>
              <a:gd name="adj2" fmla="val 117976"/>
            </a:avLst>
          </a:prstGeom>
          <a:ln>
            <a:solidFill>
              <a:srgbClr val="ED145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B77B8C7-99C2-4B29-AD4A-94F81BDD6014}"/>
              </a:ext>
            </a:extLst>
          </p:cNvPr>
          <p:cNvSpPr txBox="1"/>
          <p:nvPr/>
        </p:nvSpPr>
        <p:spPr>
          <a:xfrm>
            <a:off x="5985345" y="2991866"/>
            <a:ext cx="1065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91A3AD"/>
                </a:solidFill>
              </a:rPr>
              <a:t>pedido</a:t>
            </a:r>
            <a:endParaRPr lang="pt-BR" dirty="0">
              <a:solidFill>
                <a:srgbClr val="91A3AD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37AE4EA7-24CB-4CC2-9DCB-2772962D701D}"/>
              </a:ext>
            </a:extLst>
          </p:cNvPr>
          <p:cNvSpPr txBox="1"/>
          <p:nvPr/>
        </p:nvSpPr>
        <p:spPr>
          <a:xfrm>
            <a:off x="2892927" y="3006415"/>
            <a:ext cx="1065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rgbClr val="91A3AD"/>
                </a:solidFill>
              </a:rPr>
              <a:t>pedido</a:t>
            </a:r>
            <a:endParaRPr lang="pt-BR" dirty="0">
              <a:solidFill>
                <a:srgbClr val="91A3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99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4AEF71B-0C31-4466-A2E2-583D6EC01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8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8" y="1127567"/>
            <a:ext cx="52631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Medium"/>
              </a:rPr>
              <a:t>PROGRAMANDO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EM JAVA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6143987" y="3089721"/>
            <a:ext cx="1811906" cy="669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Light"/>
              </a:rPr>
              <a:t>FUNÇÕES 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Bold"/>
              </a:rPr>
              <a:t>COM RETURN</a:t>
            </a:r>
          </a:p>
        </p:txBody>
      </p:sp>
    </p:spTree>
    <p:extLst>
      <p:ext uri="{BB962C8B-B14F-4D97-AF65-F5344CB8AC3E}">
        <p14:creationId xmlns:p14="http://schemas.microsoft.com/office/powerpoint/2010/main" val="101173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16000" y="1646785"/>
            <a:ext cx="7112000" cy="1849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Já aprendemos a modularizar nossos programas, seja usando argumentos ou não.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É chegada a hora de darmos mais um poder especial às nossas funções: o retorno de dados.</a:t>
            </a:r>
          </a:p>
        </p:txBody>
      </p:sp>
    </p:spTree>
    <p:extLst>
      <p:ext uri="{BB962C8B-B14F-4D97-AF65-F5344CB8AC3E}">
        <p14:creationId xmlns:p14="http://schemas.microsoft.com/office/powerpoint/2010/main" val="29052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16000" y="1022768"/>
            <a:ext cx="7112000" cy="309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Crie um </a:t>
            </a:r>
            <a:r>
              <a:rPr kumimoji="0" lang="pt-BR" sz="1802" b="0" i="0" u="none" strike="noStrike" kern="1200" cap="none" spc="0" normalizeH="0" baseline="0" noProof="0" dirty="0" err="1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fork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do projeto 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(https://github.com/</a:t>
            </a:r>
            <a:r>
              <a:rPr kumimoji="0" lang="pt-BR" sz="1802" b="0" i="0" u="none" strike="noStrike" kern="1200" cap="none" spc="0" normalizeH="0" baseline="0" noProof="0" dirty="0" err="1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andrefdavid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/Aula08), 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depois realize um </a:t>
            </a:r>
            <a:r>
              <a:rPr kumimoji="0" lang="pt-BR" sz="1802" b="0" i="0" u="none" strike="noStrike" kern="1200" cap="none" spc="0" normalizeH="0" baseline="0" noProof="0" dirty="0" err="1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git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clone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do projeto que está no seu usuário do GitHub para dentro da pasta do seu </a:t>
            </a:r>
            <a:r>
              <a:rPr kumimoji="0" lang="pt-BR" sz="1802" b="0" i="0" u="none" strike="noStrike" kern="1200" cap="none" spc="0" normalizeH="0" baseline="0" noProof="0" dirty="0" err="1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workspace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do Eclipse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Certifique-se de que você tenha baixado o projeto correto executando um </a:t>
            </a:r>
            <a:r>
              <a:rPr kumimoji="0" lang="pt-BR" sz="1802" b="0" i="0" u="none" strike="noStrike" kern="1200" cap="none" spc="0" normalizeH="0" baseline="0" noProof="0" dirty="0" err="1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git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</a:t>
            </a:r>
            <a:r>
              <a:rPr kumimoji="0" lang="pt-BR" sz="1802" b="0" i="0" u="none" strike="noStrike" kern="1200" cap="none" spc="0" normalizeH="0" baseline="0" noProof="0" dirty="0" err="1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remote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–v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. Depois, abra o projeto baixado por meio da opção 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File</a:t>
            </a:r>
            <a:r>
              <a:rPr lang="pt-BR" sz="1802" i="1" dirty="0">
                <a:solidFill>
                  <a:srgbClr val="ED145B"/>
                </a:solidFill>
                <a:latin typeface="Gotham HTF Light" pitchFamily="50" charset="0"/>
                <a:cs typeface="Gotham HTF Book"/>
                <a:sym typeface="Wingdings" panose="05000000000000000000" pitchFamily="2" charset="2"/>
              </a:rPr>
              <a:t>  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Open Project </a:t>
            </a:r>
            <a:r>
              <a:rPr kumimoji="0" lang="pt-BR" sz="1802" b="0" i="0" u="none" strike="noStrike" kern="1200" cap="none" spc="0" normalizeH="0" baseline="0" noProof="0" dirty="0" err="1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from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file system</a:t>
            </a:r>
          </a:p>
        </p:txBody>
      </p:sp>
    </p:spTree>
    <p:extLst>
      <p:ext uri="{BB962C8B-B14F-4D97-AF65-F5344CB8AC3E}">
        <p14:creationId xmlns:p14="http://schemas.microsoft.com/office/powerpoint/2010/main" val="236833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5EB689-2752-4880-AFF9-50233E3C50B2}"/>
              </a:ext>
            </a:extLst>
          </p:cNvPr>
          <p:cNvSpPr txBox="1"/>
          <p:nvPr/>
        </p:nvSpPr>
        <p:spPr>
          <a:xfrm>
            <a:off x="467495" y="1734966"/>
            <a:ext cx="73303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somarCarrinho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produtos)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soma = 0;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for(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i=0; i&lt;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produtos.length;i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soma = soma + produtos[i];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total do carrinho é R$" + soma);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AABF9906-89C9-4D1E-8899-C20867F4CCC0}"/>
              </a:ext>
            </a:extLst>
          </p:cNvPr>
          <p:cNvSpPr txBox="1"/>
          <p:nvPr/>
        </p:nvSpPr>
        <p:spPr>
          <a:xfrm>
            <a:off x="771525" y="3943708"/>
            <a:ext cx="7600950" cy="33404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Dentro da classe 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Funcoes.java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encontramos a função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somarCarrinho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7161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5EB689-2752-4880-AFF9-50233E3C50B2}"/>
              </a:ext>
            </a:extLst>
          </p:cNvPr>
          <p:cNvSpPr txBox="1"/>
          <p:nvPr/>
        </p:nvSpPr>
        <p:spPr>
          <a:xfrm>
            <a:off x="467495" y="1734966"/>
            <a:ext cx="73303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somarCarrinho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produtos)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soma = 0;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for(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i=0; i&lt;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produtos.length;i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soma = soma + produtos[i];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total do carrinho é R$" + soma);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AABF9906-89C9-4D1E-8899-C20867F4CCC0}"/>
              </a:ext>
            </a:extLst>
          </p:cNvPr>
          <p:cNvSpPr txBox="1"/>
          <p:nvPr/>
        </p:nvSpPr>
        <p:spPr>
          <a:xfrm>
            <a:off x="771525" y="3943708"/>
            <a:ext cx="7600950" cy="60732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Essa função não é capaz de retornar dados. Isso quer dizer que ela cumpre com o seu objetivo e é encerrada, sem devolver nada para quem a chamou.</a:t>
            </a:r>
          </a:p>
        </p:txBody>
      </p:sp>
    </p:spTree>
    <p:extLst>
      <p:ext uri="{BB962C8B-B14F-4D97-AF65-F5344CB8AC3E}">
        <p14:creationId xmlns:p14="http://schemas.microsoft.com/office/powerpoint/2010/main" val="22824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5EB689-2752-4880-AFF9-50233E3C50B2}"/>
              </a:ext>
            </a:extLst>
          </p:cNvPr>
          <p:cNvSpPr txBox="1"/>
          <p:nvPr/>
        </p:nvSpPr>
        <p:spPr>
          <a:xfrm>
            <a:off x="467495" y="1734966"/>
            <a:ext cx="73303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somarCarrinho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produtos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soma = 0;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for(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i=0; i&lt;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produtos.length;i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soma = soma + produtos[i];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total do carrinho é R$" + soma);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AABF9906-89C9-4D1E-8899-C20867F4CCC0}"/>
              </a:ext>
            </a:extLst>
          </p:cNvPr>
          <p:cNvSpPr txBox="1"/>
          <p:nvPr/>
        </p:nvSpPr>
        <p:spPr>
          <a:xfrm>
            <a:off x="771525" y="3791308"/>
            <a:ext cx="7600950" cy="103821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parâmetro recebido por essa função é do tipo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double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 trata-se de um vetor.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Isso quer dizer que, quando a função for chamada, será necessário fornecer um vetor do tipo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double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para ela.</a:t>
            </a:r>
          </a:p>
        </p:txBody>
      </p:sp>
    </p:spTree>
    <p:extLst>
      <p:ext uri="{BB962C8B-B14F-4D97-AF65-F5344CB8AC3E}">
        <p14:creationId xmlns:p14="http://schemas.microsoft.com/office/powerpoint/2010/main" val="360715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5EB689-2752-4880-AFF9-50233E3C50B2}"/>
              </a:ext>
            </a:extLst>
          </p:cNvPr>
          <p:cNvSpPr txBox="1"/>
          <p:nvPr/>
        </p:nvSpPr>
        <p:spPr>
          <a:xfrm>
            <a:off x="467495" y="1734966"/>
            <a:ext cx="73303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somarCarrinho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produtos)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soma = 0;</a:t>
            </a:r>
          </a:p>
          <a:p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for(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i=0; i&lt;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produtos.length;i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++) {</a:t>
            </a:r>
          </a:p>
          <a:p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soma = soma + produtos[i];</a:t>
            </a:r>
          </a:p>
          <a:p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total do carrinho é R$" + soma);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AABF9906-89C9-4D1E-8899-C20867F4CCC0}"/>
              </a:ext>
            </a:extLst>
          </p:cNvPr>
          <p:cNvSpPr txBox="1"/>
          <p:nvPr/>
        </p:nvSpPr>
        <p:spPr>
          <a:xfrm>
            <a:off x="771525" y="3943708"/>
            <a:ext cx="7600950" cy="60732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 lógica do funcionamento da função é simples: passar por cada uma das posições presentes dentro do vetor, acumulando seu valor dentro de uma variável chamada soma</a:t>
            </a:r>
          </a:p>
        </p:txBody>
      </p:sp>
    </p:spTree>
    <p:extLst>
      <p:ext uri="{BB962C8B-B14F-4D97-AF65-F5344CB8AC3E}">
        <p14:creationId xmlns:p14="http://schemas.microsoft.com/office/powerpoint/2010/main" val="409577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25EB689-2752-4880-AFF9-50233E3C50B2}"/>
              </a:ext>
            </a:extLst>
          </p:cNvPr>
          <p:cNvSpPr txBox="1"/>
          <p:nvPr/>
        </p:nvSpPr>
        <p:spPr>
          <a:xfrm>
            <a:off x="467495" y="1734966"/>
            <a:ext cx="733030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somarCarrinho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produtos)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soma = 0;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for(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i=0; i&lt;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produtos.length;i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soma = soma + produtos[i];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}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total do carrinho é R$" + soma);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AABF9906-89C9-4D1E-8899-C20867F4CCC0}"/>
              </a:ext>
            </a:extLst>
          </p:cNvPr>
          <p:cNvSpPr txBox="1"/>
          <p:nvPr/>
        </p:nvSpPr>
        <p:spPr>
          <a:xfrm>
            <a:off x="771525" y="3943708"/>
            <a:ext cx="7600950" cy="60732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Ao final, a função exibe uma mensagem com a soma que foi calculada, e é exatamente aí que reside nosso problema.</a:t>
            </a:r>
          </a:p>
        </p:txBody>
      </p:sp>
    </p:spTree>
    <p:extLst>
      <p:ext uri="{BB962C8B-B14F-4D97-AF65-F5344CB8AC3E}">
        <p14:creationId xmlns:p14="http://schemas.microsoft.com/office/powerpoint/2010/main" val="345957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16000" y="814762"/>
            <a:ext cx="7112000" cy="3513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Imagine que a função de </a:t>
            </a:r>
            <a:r>
              <a:rPr kumimoji="0" lang="pt-BR" sz="1802" b="0" i="0" u="none" strike="noStrike" kern="1200" cap="none" spc="0" normalizeH="0" baseline="0" noProof="0" dirty="0" err="1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somarCarrinho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é interessante para 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inúmeras partes do nosso sistema: 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a equipe que desenvolve a interface WEB pode querer utilizar essa função para exibir o total do carrinho, quem desenvolve o sistema que será usado pelos funcionários da loja física pode querer usar essa função para calcular a comissão dos funcionários e até mesmo o aplicativo da nossa loja poderia se beneficiar.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Então, 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qual é o problema?</a:t>
            </a:r>
          </a:p>
        </p:txBody>
      </p:sp>
    </p:spTree>
    <p:extLst>
      <p:ext uri="{BB962C8B-B14F-4D97-AF65-F5344CB8AC3E}">
        <p14:creationId xmlns:p14="http://schemas.microsoft.com/office/powerpoint/2010/main" val="348420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16000" y="1022768"/>
            <a:ext cx="7112000" cy="3097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Como atualmente a nossa função pega o resultado e, obrigatoriamente, exibe esse resultado na tela do computador, não conseguimos fazer uso do valor calculado. A única coisa que conseguimos é printar o valor na tela.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Se quisermos, por exemplo, usar o valor do carrinho para realizar um outro cálculo, precisaremos fazer a nossa função 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retornar dados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878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593272" y="2098553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Medium"/>
              </a:rPr>
              <a:t>JAVA: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91A3AD"/>
                </a:solidFill>
                <a:effectLst/>
                <a:uLnTx/>
                <a:uFillTx/>
                <a:latin typeface="Gotham HTF Medium"/>
                <a:ea typeface="+mn-ea"/>
                <a:cs typeface="Gotham HTF Medium"/>
              </a:rPr>
              <a:t>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LÓGICA DE PROGRAMAÇÃO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50566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3970987" y="3359885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4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3E6C5E-67C6-424E-B29F-60E07CFB76A8}"/>
              </a:ext>
            </a:extLst>
          </p:cNvPr>
          <p:cNvSpPr txBox="1"/>
          <p:nvPr/>
        </p:nvSpPr>
        <p:spPr>
          <a:xfrm>
            <a:off x="771524" y="1856976"/>
            <a:ext cx="777763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TIPO_DA_FUNÇÃO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nomeDaFunção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(TIPO_DO_ARGUMENTO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nomeDoArgumento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da função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DADO_RETORNADO;</a:t>
            </a:r>
          </a:p>
          <a:p>
            <a:endParaRPr lang="pt-BR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50CCDE5-D63E-4585-8D0A-9EF1716D13C4}"/>
              </a:ext>
            </a:extLst>
          </p:cNvPr>
          <p:cNvSpPr txBox="1"/>
          <p:nvPr/>
        </p:nvSpPr>
        <p:spPr>
          <a:xfrm>
            <a:off x="771525" y="3943708"/>
            <a:ext cx="7600950" cy="330325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Acima, temos a sintaxe básica da criação de uma função que retorna dados.</a:t>
            </a:r>
          </a:p>
        </p:txBody>
      </p:sp>
    </p:spTree>
    <p:extLst>
      <p:ext uri="{BB962C8B-B14F-4D97-AF65-F5344CB8AC3E}">
        <p14:creationId xmlns:p14="http://schemas.microsoft.com/office/powerpoint/2010/main" val="37184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3E6C5E-67C6-424E-B29F-60E07CFB76A8}"/>
              </a:ext>
            </a:extLst>
          </p:cNvPr>
          <p:cNvSpPr txBox="1"/>
          <p:nvPr/>
        </p:nvSpPr>
        <p:spPr>
          <a:xfrm>
            <a:off x="771524" y="1856976"/>
            <a:ext cx="794067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TIPO_DA_FUNÇÃO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nomeDaFunção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(TIPO_DO_ARGUMENTO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nomeDoArgumento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da função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DADO_RETORNADO;</a:t>
            </a:r>
          </a:p>
          <a:p>
            <a:endParaRPr lang="pt-BR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50CCDE5-D63E-4585-8D0A-9EF1716D13C4}"/>
              </a:ext>
            </a:extLst>
          </p:cNvPr>
          <p:cNvSpPr txBox="1"/>
          <p:nvPr/>
        </p:nvSpPr>
        <p:spPr>
          <a:xfrm>
            <a:off x="771525" y="3293956"/>
            <a:ext cx="7600950" cy="1469098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tipo da função refere-se ao tipo de dado que ela é capaz de retornar.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Imagine uma função retorne verdadeiro ou falso a partir de dados de login: o tipo dela será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boolean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Outra função que retorne uma frase de encorajamento: o tipo será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619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3E6C5E-67C6-424E-B29F-60E07CFB76A8}"/>
              </a:ext>
            </a:extLst>
          </p:cNvPr>
          <p:cNvSpPr txBox="1"/>
          <p:nvPr/>
        </p:nvSpPr>
        <p:spPr>
          <a:xfrm>
            <a:off x="771524" y="1856976"/>
            <a:ext cx="777763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TIPO_DA_FUNÇÃO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nomeDaFunção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(TIPO_DO_ARGUMENTO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nomeDoArgumento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//instruções da função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DADO_RETORNADO;</a:t>
            </a:r>
          </a:p>
          <a:p>
            <a:endParaRPr lang="pt-BR" sz="14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50CCDE5-D63E-4585-8D0A-9EF1716D13C4}"/>
              </a:ext>
            </a:extLst>
          </p:cNvPr>
          <p:cNvSpPr txBox="1"/>
          <p:nvPr/>
        </p:nvSpPr>
        <p:spPr>
          <a:xfrm>
            <a:off x="771525" y="3404329"/>
            <a:ext cx="7600950" cy="131521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Quando atingimos o ponto no código em que a nossa função deve ser encerrada e devolver algum valor para quem a chamou, utilizamos a instrução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return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seguida do dado que queremos retornar.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dado que será retornado tem que ter o mesmo tipo que foi atribuído à função.</a:t>
            </a:r>
          </a:p>
        </p:txBody>
      </p:sp>
    </p:spTree>
    <p:extLst>
      <p:ext uri="{BB962C8B-B14F-4D97-AF65-F5344CB8AC3E}">
        <p14:creationId xmlns:p14="http://schemas.microsoft.com/office/powerpoint/2010/main" val="362592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16000" y="737818"/>
            <a:ext cx="7112000" cy="366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Agora que já conhecemos o funcionamento do comando </a:t>
            </a:r>
            <a:r>
              <a:rPr kumimoji="0" lang="pt-BR" sz="1802" b="0" i="1" u="none" strike="noStrike" kern="1200" cap="none" spc="0" normalizeH="0" baseline="0" noProof="0" dirty="0" err="1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return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, vamos reescrever nossa função </a:t>
            </a:r>
            <a:r>
              <a:rPr kumimoji="0" lang="pt-BR" sz="1802" b="0" i="1" u="none" strike="noStrike" kern="1200" cap="none" spc="0" normalizeH="0" baseline="0" noProof="0" dirty="0" err="1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somarCarrinho</a:t>
            </a:r>
            <a:r>
              <a:rPr kumimoji="0" lang="pt-BR" sz="1802" b="0" i="1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()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Para que ela possa retornar dados, devemos modificar seu tipo de </a:t>
            </a:r>
            <a:r>
              <a:rPr kumimoji="0" lang="pt-BR" sz="1802" b="0" i="1" u="none" strike="noStrike" kern="1200" cap="none" spc="0" normalizeH="0" baseline="0" noProof="0" dirty="0" err="1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void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para outro que faça sentido. Como a soma é do tipo </a:t>
            </a:r>
            <a:r>
              <a:rPr kumimoji="0" lang="pt-BR" sz="1802" b="0" i="1" u="none" strike="noStrike" kern="1200" cap="none" spc="0" normalizeH="0" baseline="0" noProof="0" dirty="0" err="1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double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, faz sentido que nossa função também tenha esse tipo.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Além disso, devemos lembrar de </a:t>
            </a:r>
            <a:r>
              <a:rPr kumimoji="0" lang="pt-BR" sz="1802" b="0" i="1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substituir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 nossa exibição de texto por um comando </a:t>
            </a:r>
            <a:r>
              <a:rPr kumimoji="0" lang="pt-BR" sz="1802" b="0" i="1" u="none" strike="noStrike" kern="1200" cap="none" spc="0" normalizeH="0" baseline="0" noProof="0" dirty="0" err="1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return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179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Web design">
            <a:extLst>
              <a:ext uri="{FF2B5EF4-FFF2-40B4-BE49-F238E27FC236}">
                <a16:creationId xmlns:a16="http://schemas.microsoft.com/office/drawing/2014/main" id="{83FBFB49-19F1-4E7A-8554-231F64BAA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6358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E3E6C5E-67C6-424E-B29F-60E07CFB76A8}"/>
              </a:ext>
            </a:extLst>
          </p:cNvPr>
          <p:cNvSpPr txBox="1"/>
          <p:nvPr/>
        </p:nvSpPr>
        <p:spPr>
          <a:xfrm>
            <a:off x="771524" y="1560526"/>
            <a:ext cx="719502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somarCarrinho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[] produtos)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soma = 0;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for(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i=0; i&lt;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produtos.length;i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++)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soma = soma + produtos[i];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400" dirty="0" err="1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pt-BR" sz="1400" dirty="0">
                <a:solidFill>
                  <a:srgbClr val="F5056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soma;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50CCDE5-D63E-4585-8D0A-9EF1716D13C4}"/>
              </a:ext>
            </a:extLst>
          </p:cNvPr>
          <p:cNvSpPr txBox="1"/>
          <p:nvPr/>
        </p:nvSpPr>
        <p:spPr>
          <a:xfrm>
            <a:off x="771525" y="3594829"/>
            <a:ext cx="7600950" cy="884322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Na nossa função original, precisamos fazer apenas duas alterações: mudar o tipo da função de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void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para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double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 depois alterar a linha que printava a mensagem na tela, para que ela passe a retornar o resultado da soma.</a:t>
            </a:r>
          </a:p>
        </p:txBody>
      </p:sp>
    </p:spTree>
    <p:extLst>
      <p:ext uri="{BB962C8B-B14F-4D97-AF65-F5344CB8AC3E}">
        <p14:creationId xmlns:p14="http://schemas.microsoft.com/office/powerpoint/2010/main" val="14413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16000" y="737818"/>
            <a:ext cx="7112000" cy="366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Essas mudanças são suficientes para que nossa função esteja pronta, mas você notará que, ao tentar executar o arquivo FiapStore.java, a soma não é mais exibida!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Isso acontece porque nossa função original fazia a exibição da mensagem na tela, enquanto a nova função retorna o valor.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Se ela retorna um valor, nós precisamos indicar o que deve ser feito com esse valor.</a:t>
            </a:r>
          </a:p>
        </p:txBody>
      </p:sp>
    </p:spTree>
    <p:extLst>
      <p:ext uri="{BB962C8B-B14F-4D97-AF65-F5344CB8AC3E}">
        <p14:creationId xmlns:p14="http://schemas.microsoft.com/office/powerpoint/2010/main" val="75459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Web design">
            <a:extLst>
              <a:ext uri="{FF2B5EF4-FFF2-40B4-BE49-F238E27FC236}">
                <a16:creationId xmlns:a16="http://schemas.microsoft.com/office/drawing/2014/main" id="{0D118073-51A7-4A5E-8AF8-658FE8FA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7" name="TextBox 13">
            <a:extLst>
              <a:ext uri="{FF2B5EF4-FFF2-40B4-BE49-F238E27FC236}">
                <a16:creationId xmlns:a16="http://schemas.microsoft.com/office/drawing/2014/main" id="{7FB456CD-36F8-4FE7-AEB8-CE0A4DF32554}"/>
              </a:ext>
            </a:extLst>
          </p:cNvPr>
          <p:cNvSpPr txBox="1"/>
          <p:nvPr/>
        </p:nvSpPr>
        <p:spPr>
          <a:xfrm>
            <a:off x="772294" y="3354774"/>
            <a:ext cx="7597006" cy="1038211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Nossa linha original no arquivo FiapStore.java fazia a chamada da função considerando que ela printaria a mensagem na tela.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Agora, nossa função apenas retorna um valor, então precisaremos pegar esse valor e exibir.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44D11F2-CF3B-4568-9113-86A7E7E4BDEB}"/>
              </a:ext>
            </a:extLst>
          </p:cNvPr>
          <p:cNvSpPr txBox="1"/>
          <p:nvPr/>
        </p:nvSpPr>
        <p:spPr>
          <a:xfrm>
            <a:off x="772295" y="1844276"/>
            <a:ext cx="60710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91A3A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r>
              <a:rPr lang="pt-BR" sz="1400" dirty="0">
                <a:solidFill>
                  <a:srgbClr val="91A3A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400" strike="sngStrike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400" strike="sngStrike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Funcoes.somarCarrinho</a:t>
            </a:r>
            <a:r>
              <a:rPr lang="pt-BR" sz="1400" strike="sngStrike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(produtos);</a:t>
            </a:r>
          </a:p>
          <a:p>
            <a:endParaRPr lang="pt-BR" sz="1400" dirty="0">
              <a:solidFill>
                <a:srgbClr val="91A3AD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91A3A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072240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Web design">
            <a:extLst>
              <a:ext uri="{FF2B5EF4-FFF2-40B4-BE49-F238E27FC236}">
                <a16:creationId xmlns:a16="http://schemas.microsoft.com/office/drawing/2014/main" id="{0D118073-51A7-4A5E-8AF8-658FE8FA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3716A2C-BF29-48A3-9997-D5EC01D50286}"/>
              </a:ext>
            </a:extLst>
          </p:cNvPr>
          <p:cNvSpPr txBox="1"/>
          <p:nvPr/>
        </p:nvSpPr>
        <p:spPr>
          <a:xfrm>
            <a:off x="467496" y="2110976"/>
            <a:ext cx="86765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91A3A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r>
              <a:rPr lang="pt-BR" sz="1200" dirty="0">
                <a:solidFill>
                  <a:srgbClr val="91A3A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2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pt-BR" sz="12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("O total do carrinho é" + </a:t>
            </a:r>
            <a:r>
              <a:rPr lang="pt-BR" sz="12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Funcoes.somarCarrinho</a:t>
            </a:r>
            <a:r>
              <a:rPr lang="pt-BR" sz="12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(produtos));</a:t>
            </a:r>
          </a:p>
          <a:p>
            <a:endParaRPr lang="pt-BR" sz="1200" dirty="0">
              <a:solidFill>
                <a:srgbClr val="91A3AD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91A3A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C715AAAF-964F-4DCF-B586-8097E01172CA}"/>
              </a:ext>
            </a:extLst>
          </p:cNvPr>
          <p:cNvSpPr txBox="1"/>
          <p:nvPr/>
        </p:nvSpPr>
        <p:spPr>
          <a:xfrm>
            <a:off x="771525" y="3943708"/>
            <a:ext cx="7600950" cy="611043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 a alteração acima, somos capazes de pegar o valor retornado pela função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somarCarrinho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()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 exibir  esse valor na tela.</a:t>
            </a:r>
          </a:p>
        </p:txBody>
      </p:sp>
    </p:spTree>
    <p:extLst>
      <p:ext uri="{BB962C8B-B14F-4D97-AF65-F5344CB8AC3E}">
        <p14:creationId xmlns:p14="http://schemas.microsoft.com/office/powerpoint/2010/main" val="35515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16000" y="945824"/>
            <a:ext cx="7112000" cy="3251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Que tal descobrirmos se a ideia de funções que retornam valores está realmente clara para você?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Vamos criar, no nosso programa, uma função chamada </a:t>
            </a:r>
            <a:r>
              <a:rPr kumimoji="0" lang="pt-BR" sz="1802" b="0" i="0" u="none" strike="noStrike" kern="1200" cap="none" spc="0" normalizeH="0" baseline="0" noProof="0" dirty="0" err="1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validarLogin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(), que receba um usuário e uma senha e retorne verdadeiro ou falso, dependendo das informações fornecidas.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Para exercitarmos, vamos considerar que o usuário seja admin e a senha seja 123.</a:t>
            </a:r>
          </a:p>
        </p:txBody>
      </p:sp>
    </p:spTree>
    <p:extLst>
      <p:ext uri="{BB962C8B-B14F-4D97-AF65-F5344CB8AC3E}">
        <p14:creationId xmlns:p14="http://schemas.microsoft.com/office/powerpoint/2010/main" val="130989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Web design">
            <a:extLst>
              <a:ext uri="{FF2B5EF4-FFF2-40B4-BE49-F238E27FC236}">
                <a16:creationId xmlns:a16="http://schemas.microsoft.com/office/drawing/2014/main" id="{0D118073-51A7-4A5E-8AF8-658FE8FA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CA4AB9C-06F0-4865-BAFD-A6D9C6283CF8}"/>
              </a:ext>
            </a:extLst>
          </p:cNvPr>
          <p:cNvSpPr txBox="1"/>
          <p:nvPr/>
        </p:nvSpPr>
        <p:spPr>
          <a:xfrm>
            <a:off x="771526" y="2110085"/>
            <a:ext cx="76009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boolean</a:t>
            </a:r>
            <a:r>
              <a:rPr lang="pt-BR" sz="1400" dirty="0">
                <a:solidFill>
                  <a:srgbClr val="91A3A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validarLogin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username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password</a:t>
            </a:r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0A8E2539-0E0A-4EC0-9C84-479D70B69678}"/>
              </a:ext>
            </a:extLst>
          </p:cNvPr>
          <p:cNvSpPr txBox="1"/>
          <p:nvPr/>
        </p:nvSpPr>
        <p:spPr>
          <a:xfrm>
            <a:off x="771525" y="3865140"/>
            <a:ext cx="7600950" cy="611043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Nossa nova função para validar o login precisa de um tipo. Como queremos que essa função retorne 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verdadeiro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ou 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falso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vamos criar a função como sendo do tipo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boolean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21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Agrupar 53">
            <a:extLst>
              <a:ext uri="{FF2B5EF4-FFF2-40B4-BE49-F238E27FC236}">
                <a16:creationId xmlns:a16="http://schemas.microsoft.com/office/drawing/2014/main" id="{35C6826D-BE87-45B3-9194-AF777A492A5B}"/>
              </a:ext>
            </a:extLst>
          </p:cNvPr>
          <p:cNvGrpSpPr/>
          <p:nvPr/>
        </p:nvGrpSpPr>
        <p:grpSpPr>
          <a:xfrm>
            <a:off x="803913" y="940180"/>
            <a:ext cx="3117888" cy="3117888"/>
            <a:chOff x="1052834" y="1482173"/>
            <a:chExt cx="4157183" cy="4157184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E70B74B-9809-47AB-8F7D-D5E278757624}"/>
                </a:ext>
              </a:extLst>
            </p:cNvPr>
            <p:cNvSpPr/>
            <p:nvPr/>
          </p:nvSpPr>
          <p:spPr>
            <a:xfrm>
              <a:off x="1060175" y="1486925"/>
              <a:ext cx="4136450" cy="413589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893ACE"/>
                  </a:gs>
                  <a:gs pos="78000">
                    <a:srgbClr val="F50566">
                      <a:lumMod val="10000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Semicírculo 52">
              <a:extLst>
                <a:ext uri="{FF2B5EF4-FFF2-40B4-BE49-F238E27FC236}">
                  <a16:creationId xmlns:a16="http://schemas.microsoft.com/office/drawing/2014/main" id="{94EC6F8C-7861-47B3-BD3A-9649C4191DA5}"/>
                </a:ext>
              </a:extLst>
            </p:cNvPr>
            <p:cNvSpPr/>
            <p:nvPr/>
          </p:nvSpPr>
          <p:spPr>
            <a:xfrm rot="10488132">
              <a:off x="1052834" y="1482173"/>
              <a:ext cx="4157183" cy="4157184"/>
            </a:xfrm>
            <a:prstGeom prst="blockArc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Imagem 3" descr="Pessoa posando para foto em local com neve&#10;&#10;Descrição gerada automaticamente">
            <a:extLst>
              <a:ext uri="{FF2B5EF4-FFF2-40B4-BE49-F238E27FC236}">
                <a16:creationId xmlns:a16="http://schemas.microsoft.com/office/drawing/2014/main" id="{7629EE91-1F08-4042-BDAB-CA2E0BA043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5490" t="1832" r="27711" b="66968"/>
          <a:stretch/>
        </p:blipFill>
        <p:spPr>
          <a:xfrm>
            <a:off x="898409" y="1038837"/>
            <a:ext cx="2924355" cy="2924355"/>
          </a:xfrm>
          <a:prstGeom prst="ellipse">
            <a:avLst/>
          </a:prstGeom>
        </p:spPr>
      </p:pic>
      <p:grpSp>
        <p:nvGrpSpPr>
          <p:cNvPr id="60" name="Agrupar 59">
            <a:extLst>
              <a:ext uri="{FF2B5EF4-FFF2-40B4-BE49-F238E27FC236}">
                <a16:creationId xmlns:a16="http://schemas.microsoft.com/office/drawing/2014/main" id="{70459E56-9410-44D5-A4AC-EB29EF0CE4D8}"/>
              </a:ext>
            </a:extLst>
          </p:cNvPr>
          <p:cNvGrpSpPr/>
          <p:nvPr/>
        </p:nvGrpSpPr>
        <p:grpSpPr>
          <a:xfrm>
            <a:off x="1539680" y="4517071"/>
            <a:ext cx="1843600" cy="230832"/>
            <a:chOff x="1958896" y="6022761"/>
            <a:chExt cx="2736808" cy="307776"/>
          </a:xfrm>
        </p:grpSpPr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0F11DA51-C95E-4AC4-B909-BECB74F1B409}"/>
                </a:ext>
              </a:extLst>
            </p:cNvPr>
            <p:cNvSpPr txBox="1"/>
            <p:nvPr/>
          </p:nvSpPr>
          <p:spPr>
            <a:xfrm>
              <a:off x="2121569" y="6022761"/>
              <a:ext cx="257413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+mn-cs"/>
                </a:rPr>
                <a:t>andre.david@fiap.com.br</a:t>
              </a:r>
            </a:p>
          </p:txBody>
        </p:sp>
        <p:pic>
          <p:nvPicPr>
            <p:cNvPr id="34" name="Picture 16">
              <a:extLst>
                <a:ext uri="{FF2B5EF4-FFF2-40B4-BE49-F238E27FC236}">
                  <a16:creationId xmlns:a16="http://schemas.microsoft.com/office/drawing/2014/main" id="{945DC0F2-CF13-486B-9675-085444F4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8896" y="6128105"/>
              <a:ext cx="219327" cy="138994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88BF595-6E36-4D78-A069-5CE6921E8647}"/>
              </a:ext>
            </a:extLst>
          </p:cNvPr>
          <p:cNvGrpSpPr/>
          <p:nvPr/>
        </p:nvGrpSpPr>
        <p:grpSpPr>
          <a:xfrm>
            <a:off x="4582773" y="869076"/>
            <a:ext cx="3892135" cy="3484973"/>
            <a:chOff x="4582773" y="483640"/>
            <a:chExt cx="3892135" cy="3484973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7D806FC-27B7-4B97-9D2F-54F29588CE67}"/>
                </a:ext>
              </a:extLst>
            </p:cNvPr>
            <p:cNvSpPr txBox="1"/>
            <p:nvPr/>
          </p:nvSpPr>
          <p:spPr>
            <a:xfrm>
              <a:off x="4757367" y="483640"/>
              <a:ext cx="320714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" pitchFamily="50" charset="0"/>
                  <a:ea typeface="+mn-ea"/>
                  <a:cs typeface="+mn-cs"/>
                </a:rPr>
                <a:t>ANDRÉ DAVID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+mn-cs"/>
                </a:rPr>
                <a:t>COORDENADOR ACADÊMICO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BA8C56CE-17B6-4AE0-9508-68DC96E6CB33}"/>
                </a:ext>
              </a:extLst>
            </p:cNvPr>
            <p:cNvSpPr txBox="1"/>
            <p:nvPr/>
          </p:nvSpPr>
          <p:spPr>
            <a:xfrm>
              <a:off x="4582773" y="1229707"/>
              <a:ext cx="3892135" cy="2738906"/>
            </a:xfrm>
            <a:prstGeom prst="rect">
              <a:avLst/>
            </a:prstGeom>
            <a:noFill/>
          </p:spPr>
          <p:txBody>
            <a:bodyPr wrap="square" tIns="35131" rtlCol="0">
              <a:spAutoFit/>
            </a:bodyPr>
            <a:lstStyle>
              <a:defPPr>
                <a:defRPr lang="en-US"/>
              </a:defPPr>
              <a:lvl1pPr marL="0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6789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3577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0366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7154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3943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0731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7520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4308" algn="l" defTabSz="456789" rtl="0" eaLnBrk="1" latinLnBrk="0" hangingPunct="1">
                <a:defRPr sz="1798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algn="l" defTabSz="456789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4472C4">
                    <a:lumMod val="20000"/>
                    <a:lumOff val="80000"/>
                  </a:srgb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Calibri" panose="020F0502020204030204" pitchFamily="34" charset="0"/>
                </a:rPr>
                <a:t>André é desenvolvedor há 14 anos, e desde os 17 ensina conceitos ligados à computação.</a:t>
              </a:r>
            </a:p>
            <a:p>
              <a:pPr marL="171450" marR="0" lvl="0" indent="-171450" algn="l" defTabSz="456789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4472C4">
                    <a:lumMod val="20000"/>
                    <a:lumOff val="80000"/>
                  </a:srgb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alt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+mn-ea"/>
                  <a:cs typeface="Calibri" panose="020F0502020204030204" pitchFamily="34" charset="0"/>
                </a:rPr>
                <a:t>Mestrando em Gestão e Desenvolvimento da Educação Profissional e especialista em Computação Forense, é professor na FIAP desde 2013, além de coordenador do curso de graduação de Tecnologia em Desenvolvimento de Software da FIAP ON.</a:t>
              </a:r>
            </a:p>
          </p:txBody>
        </p: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2AE94888-9319-4A26-91D0-703F1A5E4564}"/>
                </a:ext>
              </a:extLst>
            </p:cNvPr>
            <p:cNvCxnSpPr>
              <a:cxnSpLocks/>
            </p:cNvCxnSpPr>
            <p:nvPr/>
          </p:nvCxnSpPr>
          <p:spPr>
            <a:xfrm>
              <a:off x="4826481" y="1093398"/>
              <a:ext cx="252969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893ACE"/>
                  </a:gs>
                  <a:gs pos="100000">
                    <a:srgbClr val="F50566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A74FAE28-4659-43C4-82A2-C3041B53BA6D}"/>
              </a:ext>
            </a:extLst>
          </p:cNvPr>
          <p:cNvGrpSpPr/>
          <p:nvPr/>
        </p:nvGrpSpPr>
        <p:grpSpPr>
          <a:xfrm>
            <a:off x="4280567" y="1495216"/>
            <a:ext cx="41267" cy="2153069"/>
            <a:chOff x="6061450" y="1177505"/>
            <a:chExt cx="86308" cy="4502989"/>
          </a:xfrm>
        </p:grpSpPr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8CF6695B-4974-4A88-BD9B-F8AB8D3C1D5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177505"/>
              <a:ext cx="0" cy="4502989"/>
            </a:xfrm>
            <a:prstGeom prst="line">
              <a:avLst/>
            </a:prstGeom>
            <a:ln>
              <a:solidFill>
                <a:srgbClr val="E6E6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8D89AE49-50F4-4C97-AEB3-D20C77168C43}"/>
                </a:ext>
              </a:extLst>
            </p:cNvPr>
            <p:cNvSpPr/>
            <p:nvPr/>
          </p:nvSpPr>
          <p:spPr>
            <a:xfrm>
              <a:off x="6061450" y="1410552"/>
              <a:ext cx="86308" cy="232912"/>
            </a:xfrm>
            <a:prstGeom prst="roundRect">
              <a:avLst/>
            </a:prstGeom>
            <a:solidFill>
              <a:srgbClr val="F50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tângulo: Cantos Arredondados 57">
              <a:extLst>
                <a:ext uri="{FF2B5EF4-FFF2-40B4-BE49-F238E27FC236}">
                  <a16:creationId xmlns:a16="http://schemas.microsoft.com/office/drawing/2014/main" id="{F4166263-6FAD-4405-BDB0-11CD25537105}"/>
                </a:ext>
              </a:extLst>
            </p:cNvPr>
            <p:cNvSpPr/>
            <p:nvPr/>
          </p:nvSpPr>
          <p:spPr>
            <a:xfrm>
              <a:off x="6061450" y="5243860"/>
              <a:ext cx="86308" cy="232912"/>
            </a:xfrm>
            <a:prstGeom prst="roundRect">
              <a:avLst/>
            </a:prstGeom>
            <a:solidFill>
              <a:srgbClr val="F50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1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9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Web design">
            <a:extLst>
              <a:ext uri="{FF2B5EF4-FFF2-40B4-BE49-F238E27FC236}">
                <a16:creationId xmlns:a16="http://schemas.microsoft.com/office/drawing/2014/main" id="{0D118073-51A7-4A5E-8AF8-658FE8FA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216DE97-AE09-4DE8-8C90-A808031EE9F7}"/>
              </a:ext>
            </a:extLst>
          </p:cNvPr>
          <p:cNvSpPr txBox="1"/>
          <p:nvPr/>
        </p:nvSpPr>
        <p:spPr>
          <a:xfrm>
            <a:off x="771525" y="2110085"/>
            <a:ext cx="8143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static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boolean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validarLogin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username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password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if(</a:t>
            </a:r>
            <a:r>
              <a:rPr lang="en-US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username.equalsIgnoreCase</a:t>
            </a:r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("admin") &amp;&amp; </a:t>
            </a:r>
            <a:r>
              <a:rPr lang="en-US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password.equalsIgnoreCase</a:t>
            </a:r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("123")) {</a:t>
            </a:r>
          </a:p>
          <a:p>
            <a:r>
              <a:rPr lang="en-US" sz="1200" dirty="0">
                <a:solidFill>
                  <a:srgbClr val="91A3A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  <a:r>
              <a:rPr lang="en-US" sz="12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return true;</a:t>
            </a:r>
          </a:p>
          <a:p>
            <a:r>
              <a:rPr lang="en-US" sz="1200" dirty="0">
                <a:solidFill>
                  <a:srgbClr val="91A3A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return false;</a:t>
            </a:r>
            <a:r>
              <a:rPr lang="pt-BR" sz="1200" dirty="0">
                <a:solidFill>
                  <a:srgbClr val="ED145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733B9C80-AD06-412F-AFFC-A6EF23461881}"/>
              </a:ext>
            </a:extLst>
          </p:cNvPr>
          <p:cNvSpPr txBox="1"/>
          <p:nvPr/>
        </p:nvSpPr>
        <p:spPr>
          <a:xfrm>
            <a:off x="771525" y="3711252"/>
            <a:ext cx="7600950" cy="104193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Caso o usuário e a senha sejam os que esperávamos, a nossa função retorna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true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caso contrário, ela retorna </a:t>
            </a:r>
            <a:r>
              <a:rPr lang="pt-BR" sz="12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false.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Notou a ausência do </a:t>
            </a:r>
            <a:r>
              <a:rPr lang="pt-BR" sz="12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else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? Vamos entender por que ele não está lá!</a:t>
            </a:r>
          </a:p>
        </p:txBody>
      </p:sp>
    </p:spTree>
    <p:extLst>
      <p:ext uri="{BB962C8B-B14F-4D97-AF65-F5344CB8AC3E}">
        <p14:creationId xmlns:p14="http://schemas.microsoft.com/office/powerpoint/2010/main" val="16616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Web design">
            <a:extLst>
              <a:ext uri="{FF2B5EF4-FFF2-40B4-BE49-F238E27FC236}">
                <a16:creationId xmlns:a16="http://schemas.microsoft.com/office/drawing/2014/main" id="{0D118073-51A7-4A5E-8AF8-658FE8FA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216DE97-AE09-4DE8-8C90-A808031EE9F7}"/>
              </a:ext>
            </a:extLst>
          </p:cNvPr>
          <p:cNvSpPr txBox="1"/>
          <p:nvPr/>
        </p:nvSpPr>
        <p:spPr>
          <a:xfrm>
            <a:off x="849746" y="1452480"/>
            <a:ext cx="75227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public static </a:t>
            </a:r>
            <a:r>
              <a:rPr lang="en-US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boolean</a:t>
            </a:r>
            <a:r>
              <a:rPr lang="en-US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exemplo</a:t>
            </a:r>
            <a:r>
              <a:rPr lang="en-US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return true;</a:t>
            </a:r>
          </a:p>
          <a:p>
            <a:r>
              <a:rPr lang="en-US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return false;</a:t>
            </a:r>
          </a:p>
          <a:p>
            <a:r>
              <a:rPr lang="en-US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return true;</a:t>
            </a:r>
          </a:p>
          <a:p>
            <a:r>
              <a:rPr lang="en-US" sz="14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733B9C80-AD06-412F-AFFC-A6EF23461881}"/>
              </a:ext>
            </a:extLst>
          </p:cNvPr>
          <p:cNvSpPr txBox="1"/>
          <p:nvPr/>
        </p:nvSpPr>
        <p:spPr>
          <a:xfrm>
            <a:off x="771525" y="3053647"/>
            <a:ext cx="7600950" cy="1315210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Perceba que na função acima – que não serve para nada – temos diversos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returns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em sequência.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return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, porém, encerra uma função e retorna algum valor. Isso significa que nesse exemplo acima, apenas o primeiro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return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será executado, pois após ele a função será encerrada.</a:t>
            </a:r>
          </a:p>
        </p:txBody>
      </p:sp>
    </p:spTree>
    <p:extLst>
      <p:ext uri="{BB962C8B-B14F-4D97-AF65-F5344CB8AC3E}">
        <p14:creationId xmlns:p14="http://schemas.microsoft.com/office/powerpoint/2010/main" val="196645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Web design">
            <a:extLst>
              <a:ext uri="{FF2B5EF4-FFF2-40B4-BE49-F238E27FC236}">
                <a16:creationId xmlns:a16="http://schemas.microsoft.com/office/drawing/2014/main" id="{0D118073-51A7-4A5E-8AF8-658FE8FA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216DE97-AE09-4DE8-8C90-A808031EE9F7}"/>
              </a:ext>
            </a:extLst>
          </p:cNvPr>
          <p:cNvSpPr txBox="1"/>
          <p:nvPr/>
        </p:nvSpPr>
        <p:spPr>
          <a:xfrm>
            <a:off x="849746" y="1320617"/>
            <a:ext cx="75227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public static </a:t>
            </a:r>
            <a:r>
              <a:rPr lang="en-US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boolean</a:t>
            </a:r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validarLogin</a:t>
            </a:r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(String username, String password) {</a:t>
            </a:r>
          </a:p>
          <a:p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if(</a:t>
            </a:r>
            <a:r>
              <a:rPr lang="en-US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username.equalsIgnoreCase</a:t>
            </a:r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("admin") &amp;&amp; </a:t>
            </a:r>
            <a:r>
              <a:rPr lang="en-US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password.equalsIgnoreCase</a:t>
            </a:r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("123")) {</a:t>
            </a:r>
          </a:p>
          <a:p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	return true;</a:t>
            </a:r>
          </a:p>
          <a:p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}</a:t>
            </a:r>
          </a:p>
          <a:p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return false;	</a:t>
            </a:r>
          </a:p>
          <a:p>
            <a:r>
              <a:rPr lang="en-US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733B9C80-AD06-412F-AFFC-A6EF23461881}"/>
              </a:ext>
            </a:extLst>
          </p:cNvPr>
          <p:cNvSpPr txBox="1"/>
          <p:nvPr/>
        </p:nvSpPr>
        <p:spPr>
          <a:xfrm>
            <a:off x="771525" y="2921784"/>
            <a:ext cx="7600950" cy="1746097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Voltando à nossa função de login, caso as condições sejam verdadeiras e o programa execute a linha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return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true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;, a linha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return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false; NUNCA SERÁ EXECUTADA.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Por outro lado, caso as condições sejam falsas, o programa seguirá seu fluxo e executará a linha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return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false; 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Por essa razão, o uso do </a:t>
            </a:r>
            <a:r>
              <a:rPr lang="pt-BR" sz="12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else</a:t>
            </a:r>
            <a:r>
              <a:rPr lang="pt-BR" sz="12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não está incorreto, mas é desnecessário por questão de lógica.</a:t>
            </a:r>
          </a:p>
        </p:txBody>
      </p:sp>
    </p:spTree>
    <p:extLst>
      <p:ext uri="{BB962C8B-B14F-4D97-AF65-F5344CB8AC3E}">
        <p14:creationId xmlns:p14="http://schemas.microsoft.com/office/powerpoint/2010/main" val="87372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16000" y="1569841"/>
            <a:ext cx="7112000" cy="200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Como faremos para usar a nossa função de validar login?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Já que ela retorna verdadeiro ou falso, precisamos de uma estrutura capaz de avaliar condições.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Podemos utilizar um </a:t>
            </a:r>
            <a:r>
              <a:rPr kumimoji="0" lang="pt-BR" sz="1802" b="0" i="0" u="none" strike="noStrike" kern="1200" cap="none" spc="0" normalizeH="0" baseline="0" noProof="0" dirty="0" err="1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if</a:t>
            </a: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549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Web design">
            <a:extLst>
              <a:ext uri="{FF2B5EF4-FFF2-40B4-BE49-F238E27FC236}">
                <a16:creationId xmlns:a16="http://schemas.microsoft.com/office/drawing/2014/main" id="{0D118073-51A7-4A5E-8AF8-658FE8FA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79E01A-5710-4170-9A53-98544A0BC2EB}"/>
              </a:ext>
            </a:extLst>
          </p:cNvPr>
          <p:cNvSpPr txBox="1"/>
          <p:nvPr/>
        </p:nvSpPr>
        <p:spPr>
          <a:xfrm>
            <a:off x="771526" y="1095884"/>
            <a:ext cx="74531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senha;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seu nome de usuário");</a:t>
            </a:r>
          </a:p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sua senha");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Funcoes.validarLogin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senha) ==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true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//Execução das instruções do nosso programa</a:t>
            </a:r>
          </a:p>
          <a:p>
            <a:endParaRPr lang="pt-BR" sz="12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else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digitou um usuário ou senha incorretos e não tem acesso ao programa!");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8C6B1745-A87A-491E-9161-399046556429}"/>
              </a:ext>
            </a:extLst>
          </p:cNvPr>
          <p:cNvSpPr txBox="1"/>
          <p:nvPr/>
        </p:nvSpPr>
        <p:spPr>
          <a:xfrm>
            <a:off x="771525" y="3968906"/>
            <a:ext cx="7600950" cy="975694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Podemos chamar a função </a:t>
            </a:r>
            <a:r>
              <a:rPr lang="pt-BR" sz="11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validarLogin</a:t>
            </a: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diretamente da </a:t>
            </a:r>
            <a:r>
              <a:rPr lang="pt-BR" sz="11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main</a:t>
            </a: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e avaliar seu resultado com o uso de um </a:t>
            </a:r>
            <a:r>
              <a:rPr lang="pt-BR" sz="11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if</a:t>
            </a: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Essa chamada à função pode ficar ainda mais profissional se removermos o </a:t>
            </a:r>
            <a:r>
              <a:rPr lang="pt-BR" sz="1100" b="1" i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== </a:t>
            </a:r>
            <a:r>
              <a:rPr lang="pt-BR" sz="1100" b="1" i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true</a:t>
            </a: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 da condição.</a:t>
            </a:r>
          </a:p>
        </p:txBody>
      </p:sp>
    </p:spTree>
    <p:extLst>
      <p:ext uri="{BB962C8B-B14F-4D97-AF65-F5344CB8AC3E}">
        <p14:creationId xmlns:p14="http://schemas.microsoft.com/office/powerpoint/2010/main" val="38112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Web design">
            <a:extLst>
              <a:ext uri="{FF2B5EF4-FFF2-40B4-BE49-F238E27FC236}">
                <a16:creationId xmlns:a16="http://schemas.microsoft.com/office/drawing/2014/main" id="{0D118073-51A7-4A5E-8AF8-658FE8FAA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797" y="181484"/>
            <a:ext cx="914400" cy="914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79E01A-5710-4170-9A53-98544A0BC2EB}"/>
              </a:ext>
            </a:extLst>
          </p:cNvPr>
          <p:cNvSpPr txBox="1"/>
          <p:nvPr/>
        </p:nvSpPr>
        <p:spPr>
          <a:xfrm>
            <a:off x="771526" y="1095884"/>
            <a:ext cx="74531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String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senha;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seu nome de usuário");</a:t>
            </a:r>
          </a:p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("Digite sua senha");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senha = 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leitor.next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	</a:t>
            </a:r>
          </a:p>
          <a:p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Funcoes.validarLogin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usuario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senha)) {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//Execução das instruções do nosso programa</a:t>
            </a:r>
          </a:p>
          <a:p>
            <a:endParaRPr lang="pt-BR" sz="1200" dirty="0">
              <a:solidFill>
                <a:srgbClr val="DAE3F3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else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	</a:t>
            </a:r>
            <a:r>
              <a:rPr lang="pt-BR" sz="1200" dirty="0" err="1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System.out.println</a:t>
            </a:r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("Você digitou um usuário ou senha incorretos e não tem acesso ao programa!");</a:t>
            </a:r>
          </a:p>
          <a:p>
            <a:r>
              <a:rPr lang="pt-BR" sz="1200" dirty="0">
                <a:solidFill>
                  <a:srgbClr val="DAE3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8C6B1745-A87A-491E-9161-399046556429}"/>
              </a:ext>
            </a:extLst>
          </p:cNvPr>
          <p:cNvSpPr txBox="1"/>
          <p:nvPr/>
        </p:nvSpPr>
        <p:spPr>
          <a:xfrm>
            <a:off x="771525" y="3968906"/>
            <a:ext cx="7600950" cy="972295"/>
          </a:xfrm>
          <a:prstGeom prst="rect">
            <a:avLst/>
          </a:prstGeom>
          <a:solidFill>
            <a:srgbClr val="ED145B"/>
          </a:solidFill>
        </p:spPr>
        <p:txBody>
          <a:bodyPr wrap="square" tIns="46841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Como a função JÁ RETORNA um valor booleano, não precisamos comparar esse valor com verdadeiro ou falso.</a:t>
            </a:r>
          </a:p>
          <a:p>
            <a:pPr algn="ctr">
              <a:lnSpc>
                <a:spcPct val="150000"/>
              </a:lnSpc>
              <a:spcAft>
                <a:spcPts val="1201"/>
              </a:spcAft>
              <a:buClr>
                <a:srgbClr val="ED145B"/>
              </a:buClr>
            </a:pP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O Java entenderá nossa condição como “se VERDADEIRO faça isso”, “se FALSO vá para o </a:t>
            </a:r>
            <a:r>
              <a:rPr lang="pt-BR" sz="1100" b="1" dirty="0" err="1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else</a:t>
            </a:r>
            <a:r>
              <a:rPr lang="pt-BR" sz="1100" b="1" dirty="0">
                <a:solidFill>
                  <a:schemeClr val="bg1"/>
                </a:solidFill>
                <a:latin typeface="Gotham HTF Light" pitchFamily="50" charset="0"/>
                <a:cs typeface="Roboto Light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62173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16000" y="1153829"/>
            <a:ext cx="7112000" cy="2835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Perceba que utilizar funções com retorno de valores nos possibilita um mundo de novas técnicas para aplicar!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endParaRPr kumimoji="0" lang="pt-BR" sz="1802" b="0" i="0" u="none" strike="noStrike" kern="1200" cap="none" spc="0" normalizeH="0" baseline="0" noProof="0" dirty="0">
              <a:ln>
                <a:noFill/>
              </a:ln>
              <a:solidFill>
                <a:srgbClr val="DAE3F3"/>
              </a:solidFill>
              <a:effectLst/>
              <a:uLnTx/>
              <a:uFillTx/>
              <a:latin typeface="Gotham HTF Light" pitchFamily="50" charset="0"/>
              <a:ea typeface="+mn-ea"/>
              <a:cs typeface="Gotham HTF Book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DAE3F3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A partir de hoje, sempre que você avaliar um problema de programação, verifique se as funções não podem tornar a sua vida mais fácil e o seu programa mais dinâmico. </a:t>
            </a:r>
          </a:p>
        </p:txBody>
      </p:sp>
    </p:spTree>
    <p:extLst>
      <p:ext uri="{BB962C8B-B14F-4D97-AF65-F5344CB8AC3E}">
        <p14:creationId xmlns:p14="http://schemas.microsoft.com/office/powerpoint/2010/main" val="186581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+mn-cs"/>
              </a:rPr>
              <a:t>BIBLIOGRAFIA BÁSICA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+mn-ea"/>
              <a:cs typeface="+mn-cs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BA8C56CE-17B6-4AE0-9508-68DC96E6CB33}"/>
              </a:ext>
            </a:extLst>
          </p:cNvPr>
          <p:cNvSpPr txBox="1"/>
          <p:nvPr/>
        </p:nvSpPr>
        <p:spPr>
          <a:xfrm>
            <a:off x="644197" y="1064034"/>
            <a:ext cx="7663780" cy="1090443"/>
          </a:xfrm>
          <a:prstGeom prst="rect">
            <a:avLst/>
          </a:prstGeom>
          <a:noFill/>
        </p:spPr>
        <p:txBody>
          <a:bodyPr wrap="square" tIns="35131" rtlCol="0">
            <a:spAutoFit/>
          </a:bodyPr>
          <a:lstStyle>
            <a:defPPr>
              <a:defRPr lang="en-US"/>
            </a:defPPr>
            <a:lvl1pPr marL="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789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577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366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154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3943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0731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7520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4308" algn="l" defTabSz="456789" rtl="0" eaLnBrk="1" latinLnBrk="0" hangingPunct="1">
              <a:defRPr sz="1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ct val="10000"/>
              </a:spcAft>
              <a:buClr>
                <a:srgbClr val="ED145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</a:rPr>
              <a:t>PUGA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+mn-cs"/>
              </a:rPr>
              <a:t>, Sandra;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</a:rPr>
              <a:t>RISSETTI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+mn-cs"/>
              </a:rPr>
              <a:t>, Gerson. Lógica de programação e estruturas de dados. 2016.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ct val="10000"/>
              </a:spcAft>
              <a:buClr>
                <a:srgbClr val="ED145B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</a:rPr>
              <a:t>DEITEL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+mn-cs"/>
              </a:rPr>
              <a:t>, Harvey;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</a:rPr>
              <a:t>DEITEL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+mn-cs"/>
              </a:rPr>
              <a:t>, Paul. Java: como programar. 2010.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AE94888-9319-4A26-91D0-703F1A5E4564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37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CC3167A-72B5-4C9D-87E7-6850FCA1EBAD}"/>
              </a:ext>
            </a:extLst>
          </p:cNvPr>
          <p:cNvGrpSpPr/>
          <p:nvPr/>
        </p:nvGrpSpPr>
        <p:grpSpPr>
          <a:xfrm>
            <a:off x="587235" y="4026910"/>
            <a:ext cx="4226428" cy="814325"/>
            <a:chOff x="587235" y="4118350"/>
            <a:chExt cx="4226428" cy="814325"/>
          </a:xfrm>
        </p:grpSpPr>
        <p:pic>
          <p:nvPicPr>
            <p:cNvPr id="5" name="Imagem 1">
              <a:extLst>
                <a:ext uri="{FF2B5EF4-FFF2-40B4-BE49-F238E27FC236}">
                  <a16:creationId xmlns:a16="http://schemas.microsoft.com/office/drawing/2014/main" id="{858670EC-BE09-4C9C-A975-F348E74BA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38" y="4118350"/>
              <a:ext cx="815963" cy="219495"/>
            </a:xfrm>
            <a:prstGeom prst="rect">
              <a:avLst/>
            </a:prstGeom>
          </p:spPr>
        </p:pic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96374D34-A8BE-4954-A45D-7F4AB09C9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235" y="4378997"/>
              <a:ext cx="4226428" cy="55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Copyright </a:t>
              </a:r>
              <a:r>
                <a:rPr kumimoji="0" lang="de-DE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© 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2021 |  </a:t>
              </a:r>
              <a:r>
                <a:rPr kumimoji="0" lang="pt-BR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Professor André de Freitas David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Roboto Light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Gotham HTF Light" pitchFamily="50" charset="0"/>
                  <a:ea typeface="ＭＳ Ｐゴシック" charset="0"/>
                  <a:cs typeface="Roboto Light"/>
                </a:rPr>
                <a:t>Todos os direitos reservados. Reprodução ou divulgação total ou parcial deste documento, é expressamente proibido sem consentimento formal, por escrito, do professor/autor.</a:t>
              </a:r>
            </a:p>
          </p:txBody>
        </p:sp>
      </p:grpSp>
      <p:sp>
        <p:nvSpPr>
          <p:cNvPr id="7" name="CaixaDeTexto 7">
            <a:extLst>
              <a:ext uri="{FF2B5EF4-FFF2-40B4-BE49-F238E27FC236}">
                <a16:creationId xmlns:a16="http://schemas.microsoft.com/office/drawing/2014/main" id="{4CAAD63E-E159-4DFC-AD89-26727C071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492" y="2963266"/>
            <a:ext cx="153055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/</a:t>
            </a:r>
            <a:r>
              <a:rPr lang="pt-BR" sz="1100" kern="1200" dirty="0" err="1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Gotham HTF Light" pitchFamily="50" charset="0"/>
                <a:ea typeface="+mn-ea"/>
                <a:cs typeface="Gotham HTF Book" pitchFamily="50" charset="0"/>
              </a:rPr>
              <a:t>afdavid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Gotham HTF Light" pitchFamily="50" charset="0"/>
              <a:cs typeface="Gotham HTF Book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68BA5B9-2B14-4BFA-8702-0B895690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8" y="287750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42C6E74-9761-41A3-95D6-F7041E940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532" y="2963266"/>
            <a:ext cx="1503209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/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ＭＳ Ｐゴシック" charset="0"/>
                <a:cs typeface="Gotham HTF Book" charset="0"/>
              </a:rPr>
              <a:t>andrefdavid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ＭＳ Ｐゴシック" charset="0"/>
              <a:cs typeface="Gotham HTF Book" charset="0"/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25BDA3AD-39D7-45BF-A0FB-DA6E348BC5CB}"/>
              </a:ext>
            </a:extLst>
          </p:cNvPr>
          <p:cNvSpPr txBox="1"/>
          <p:nvPr/>
        </p:nvSpPr>
        <p:spPr>
          <a:xfrm>
            <a:off x="574171" y="1629262"/>
            <a:ext cx="314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 Medium" pitchFamily="50" charset="0"/>
                <a:ea typeface="+mn-ea"/>
                <a:cs typeface="Gotham HTF Light"/>
              </a:rPr>
              <a:t>OBRIGADO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378C77A-B1FF-428B-922B-45FA20B3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942" y="2877505"/>
            <a:ext cx="336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18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6F58653-AE73-4CEE-B89D-158EA69A6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2000250"/>
            <a:ext cx="26098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9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1F6B344-7CC5-40F4-BDED-F105ECB49FEC}"/>
              </a:ext>
            </a:extLst>
          </p:cNvPr>
          <p:cNvSpPr txBox="1">
            <a:spLocks/>
          </p:cNvSpPr>
          <p:nvPr/>
        </p:nvSpPr>
        <p:spPr>
          <a:xfrm>
            <a:off x="1539572" y="1412003"/>
            <a:ext cx="877056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1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6CDA22-F4A3-4D61-8BEB-A5040FAAE79B}"/>
              </a:ext>
            </a:extLst>
          </p:cNvPr>
          <p:cNvSpPr txBox="1">
            <a:spLocks/>
          </p:cNvSpPr>
          <p:nvPr/>
        </p:nvSpPr>
        <p:spPr>
          <a:xfrm>
            <a:off x="2782950" y="1412003"/>
            <a:ext cx="5405421" cy="402448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417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IDE, linguagem e variáveis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C816D02-90E9-4154-BB30-7C7B00D92AEA}"/>
              </a:ext>
            </a:extLst>
          </p:cNvPr>
          <p:cNvSpPr/>
          <p:nvPr/>
        </p:nvSpPr>
        <p:spPr>
          <a:xfrm>
            <a:off x="2782949" y="2117960"/>
            <a:ext cx="5176822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Desvios condicionais e operadores lógicos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EDCD05A-FA55-4775-BF41-7838D9F57718}"/>
              </a:ext>
            </a:extLst>
          </p:cNvPr>
          <p:cNvSpPr/>
          <p:nvPr/>
        </p:nvSpPr>
        <p:spPr>
          <a:xfrm>
            <a:off x="2782949" y="2809365"/>
            <a:ext cx="5198457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Operadores lógicos e switch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F1937C-73FD-4EF6-83BB-4CA7AE0F8A76}"/>
              </a:ext>
            </a:extLst>
          </p:cNvPr>
          <p:cNvSpPr/>
          <p:nvPr/>
        </p:nvSpPr>
        <p:spPr>
          <a:xfrm>
            <a:off x="2782948" y="3501554"/>
            <a:ext cx="4878418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Loop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while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Roboto" pitchFamily="2" charset="0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AF5C86-41FD-4F38-B2F9-D92B02B4C37D}"/>
              </a:ext>
            </a:extLst>
          </p:cNvPr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F38613-04AF-4AD7-8D3A-D2B16C58C481}"/>
              </a:ext>
            </a:extLst>
          </p:cNvPr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79ADAB8-FE1A-472D-A6CB-14A0D32F1EF7}"/>
              </a:ext>
            </a:extLst>
          </p:cNvPr>
          <p:cNvSpPr/>
          <p:nvPr/>
        </p:nvSpPr>
        <p:spPr>
          <a:xfrm>
            <a:off x="751057" y="2809365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3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5E3F55-B15B-42EE-B5C3-0D7B77C3F7BC}"/>
              </a:ext>
            </a:extLst>
          </p:cNvPr>
          <p:cNvSpPr/>
          <p:nvPr/>
        </p:nvSpPr>
        <p:spPr>
          <a:xfrm>
            <a:off x="751057" y="3505984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4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9467784-1B2B-4E3C-943D-3A8F2CCC0FBC}"/>
              </a:ext>
            </a:extLst>
          </p:cNvPr>
          <p:cNvSpPr txBox="1">
            <a:spLocks/>
          </p:cNvSpPr>
          <p:nvPr/>
        </p:nvSpPr>
        <p:spPr>
          <a:xfrm>
            <a:off x="1539572" y="2117960"/>
            <a:ext cx="892012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2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95D9366-4D4A-42B2-9188-196E9B2FE5FA}"/>
              </a:ext>
            </a:extLst>
          </p:cNvPr>
          <p:cNvSpPr txBox="1">
            <a:spLocks/>
          </p:cNvSpPr>
          <p:nvPr/>
        </p:nvSpPr>
        <p:spPr>
          <a:xfrm>
            <a:off x="1539572" y="2794319"/>
            <a:ext cx="899490" cy="300184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3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DF1BA2C-3F59-4E24-8FA9-752E1DADD898}"/>
              </a:ext>
            </a:extLst>
          </p:cNvPr>
          <p:cNvSpPr txBox="1">
            <a:spLocks/>
          </p:cNvSpPr>
          <p:nvPr/>
        </p:nvSpPr>
        <p:spPr>
          <a:xfrm>
            <a:off x="1539572" y="3492653"/>
            <a:ext cx="896651" cy="288000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4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AF483A14-2214-4D38-BAF9-D254A6CFD802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07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D806FC-27B7-4B97-9D2F-54F29588CE67}"/>
              </a:ext>
            </a:extLst>
          </p:cNvPr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+mn-cs"/>
              </a:rPr>
              <a:t>AGENDA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1F6B344-7CC5-40F4-BDED-F105ECB49FEC}"/>
              </a:ext>
            </a:extLst>
          </p:cNvPr>
          <p:cNvSpPr txBox="1">
            <a:spLocks/>
          </p:cNvSpPr>
          <p:nvPr/>
        </p:nvSpPr>
        <p:spPr>
          <a:xfrm>
            <a:off x="1539572" y="1412003"/>
            <a:ext cx="877056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5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B6CDA22-F4A3-4D61-8BEB-A5040FAAE79B}"/>
              </a:ext>
            </a:extLst>
          </p:cNvPr>
          <p:cNvSpPr txBox="1">
            <a:spLocks/>
          </p:cNvSpPr>
          <p:nvPr/>
        </p:nvSpPr>
        <p:spPr>
          <a:xfrm>
            <a:off x="2782950" y="1412003"/>
            <a:ext cx="5405421" cy="402448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417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Loop for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C816D02-90E9-4154-BB30-7C7B00D92AEA}"/>
              </a:ext>
            </a:extLst>
          </p:cNvPr>
          <p:cNvSpPr/>
          <p:nvPr/>
        </p:nvSpPr>
        <p:spPr>
          <a:xfrm>
            <a:off x="2782949" y="2117960"/>
            <a:ext cx="5176822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Vetores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EDCD05A-FA55-4775-BF41-7838D9F57718}"/>
              </a:ext>
            </a:extLst>
          </p:cNvPr>
          <p:cNvSpPr/>
          <p:nvPr/>
        </p:nvSpPr>
        <p:spPr>
          <a:xfrm>
            <a:off x="2782949" y="2809365"/>
            <a:ext cx="5609994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Métodos e funções com e sem argumentos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DF1937C-73FD-4EF6-83BB-4CA7AE0F8A76}"/>
              </a:ext>
            </a:extLst>
          </p:cNvPr>
          <p:cNvSpPr/>
          <p:nvPr/>
        </p:nvSpPr>
        <p:spPr>
          <a:xfrm>
            <a:off x="2782948" y="3501554"/>
            <a:ext cx="4878418" cy="36862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45761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CONTEÚDO – Métodos e funções com e sem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 pitchFamily="50" charset="0"/>
                <a:ea typeface="Roboto" pitchFamily="2" charset="0"/>
                <a:cs typeface="+mn-cs"/>
              </a:rPr>
              <a:t>return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 Light" pitchFamily="50" charset="0"/>
              <a:ea typeface="Roboto" pitchFamily="2" charset="0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AF5C86-41FD-4F38-B2F9-D92B02B4C37D}"/>
              </a:ext>
            </a:extLst>
          </p:cNvPr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4F38613-04AF-4AD7-8D3A-D2B16C58C481}"/>
              </a:ext>
            </a:extLst>
          </p:cNvPr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6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79ADAB8-FE1A-472D-A6CB-14A0D32F1EF7}"/>
              </a:ext>
            </a:extLst>
          </p:cNvPr>
          <p:cNvSpPr/>
          <p:nvPr/>
        </p:nvSpPr>
        <p:spPr>
          <a:xfrm>
            <a:off x="751057" y="2809365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7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55E3F55-B15B-42EE-B5C3-0D7B77C3F7BC}"/>
              </a:ext>
            </a:extLst>
          </p:cNvPr>
          <p:cNvSpPr/>
          <p:nvPr/>
        </p:nvSpPr>
        <p:spPr>
          <a:xfrm>
            <a:off x="751057" y="3505984"/>
            <a:ext cx="437137" cy="439934"/>
          </a:xfrm>
          <a:prstGeom prst="rect">
            <a:avLst/>
          </a:prstGeom>
          <a:noFill/>
          <a:ln>
            <a:solidFill>
              <a:srgbClr val="F505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8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9467784-1B2B-4E3C-943D-3A8F2CCC0FBC}"/>
              </a:ext>
            </a:extLst>
          </p:cNvPr>
          <p:cNvSpPr txBox="1">
            <a:spLocks/>
          </p:cNvSpPr>
          <p:nvPr/>
        </p:nvSpPr>
        <p:spPr>
          <a:xfrm>
            <a:off x="1539572" y="2117960"/>
            <a:ext cx="892012" cy="309841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6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995D9366-4D4A-42B2-9188-196E9B2FE5FA}"/>
              </a:ext>
            </a:extLst>
          </p:cNvPr>
          <p:cNvSpPr txBox="1">
            <a:spLocks/>
          </p:cNvSpPr>
          <p:nvPr/>
        </p:nvSpPr>
        <p:spPr>
          <a:xfrm>
            <a:off x="1539572" y="2794319"/>
            <a:ext cx="899490" cy="300184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7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6DF1BA2C-3F59-4E24-8FA9-752E1DADD898}"/>
              </a:ext>
            </a:extLst>
          </p:cNvPr>
          <p:cNvSpPr txBox="1">
            <a:spLocks/>
          </p:cNvSpPr>
          <p:nvPr/>
        </p:nvSpPr>
        <p:spPr>
          <a:xfrm>
            <a:off x="1539572" y="3492653"/>
            <a:ext cx="896651" cy="288000"/>
          </a:xfrm>
          <a:prstGeom prst="rect">
            <a:avLst/>
          </a:prstGeom>
        </p:spPr>
        <p:txBody>
          <a:bodyPr/>
          <a:lstStyle>
            <a:lvl1pPr marL="257159" indent="-25715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57175" indent="-21429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57192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200071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542947" indent="-171439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885824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9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7" indent="-171439" algn="l" defTabSz="6857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5223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AULA 8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AF483A14-2214-4D38-BAF9-D254A6CFD802}"/>
              </a:ext>
            </a:extLst>
          </p:cNvPr>
          <p:cNvCxnSpPr>
            <a:cxnSpLocks/>
          </p:cNvCxnSpPr>
          <p:nvPr/>
        </p:nvCxnSpPr>
        <p:spPr>
          <a:xfrm>
            <a:off x="711557" y="856981"/>
            <a:ext cx="2529695" cy="0"/>
          </a:xfrm>
          <a:prstGeom prst="line">
            <a:avLst/>
          </a:prstGeom>
          <a:ln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7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593272" y="1986974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Medium"/>
              </a:rPr>
              <a:t>MÉTODOS E FUNÇÕES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COM E SEM RETURN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50566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3970987" y="3166785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0DD98E-A892-4152-A3BB-0EE783C173BD}"/>
              </a:ext>
            </a:extLst>
          </p:cNvPr>
          <p:cNvSpPr txBox="1"/>
          <p:nvPr/>
        </p:nvSpPr>
        <p:spPr>
          <a:xfrm>
            <a:off x="502659" y="879353"/>
            <a:ext cx="1897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AULA 8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20000"/>
                  <a:lumOff val="80000"/>
                </a:srgbClr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03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ABC3B73-8D66-4FFE-ACC1-94021CE43490}"/>
              </a:ext>
            </a:extLst>
          </p:cNvPr>
          <p:cNvCxnSpPr>
            <a:cxnSpLocks/>
          </p:cNvCxnSpPr>
          <p:nvPr/>
        </p:nvCxnSpPr>
        <p:spPr>
          <a:xfrm>
            <a:off x="3970987" y="2031136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222880" y="1204510"/>
            <a:ext cx="6664903" cy="40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Relembrando a aula 7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7F0B9FC2-EE56-4F37-8F3D-28C1F61BED4D}"/>
              </a:ext>
            </a:extLst>
          </p:cNvPr>
          <p:cNvSpPr txBox="1"/>
          <p:nvPr/>
        </p:nvSpPr>
        <p:spPr>
          <a:xfrm>
            <a:off x="1222880" y="2395135"/>
            <a:ext cx="6664903" cy="40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Métodos e Funções com </a:t>
            </a:r>
            <a:r>
              <a:rPr kumimoji="0" lang="pt-BR" sz="1802" b="0" i="0" u="none" strike="noStrike" kern="1200" cap="none" spc="0" normalizeH="0" baseline="0" noProof="0" dirty="0" err="1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return</a:t>
            </a:r>
            <a:endParaRPr kumimoji="0" lang="pt-BR" sz="1802" b="0" i="0" u="none" strike="noStrike" kern="1200" cap="none" spc="0" normalizeH="0" baseline="0" noProof="0" dirty="0">
              <a:ln>
                <a:noFill/>
              </a:ln>
              <a:solidFill>
                <a:srgbClr val="ACC1CC"/>
              </a:solidFill>
              <a:effectLst/>
              <a:uLnTx/>
              <a:uFillTx/>
              <a:latin typeface="Gotham HTF Light" pitchFamily="50" charset="0"/>
              <a:ea typeface="+mn-ea"/>
              <a:cs typeface="Gotham HTF Book"/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160FA96B-05C4-4468-B0B0-5845BC0417DA}"/>
              </a:ext>
            </a:extLst>
          </p:cNvPr>
          <p:cNvCxnSpPr>
            <a:cxnSpLocks/>
          </p:cNvCxnSpPr>
          <p:nvPr/>
        </p:nvCxnSpPr>
        <p:spPr>
          <a:xfrm>
            <a:off x="3999562" y="3217000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42E3AB5-9C1D-43C3-8204-75B6117B220C}"/>
              </a:ext>
            </a:extLst>
          </p:cNvPr>
          <p:cNvSpPr txBox="1"/>
          <p:nvPr/>
        </p:nvSpPr>
        <p:spPr>
          <a:xfrm>
            <a:off x="1151443" y="3585760"/>
            <a:ext cx="6664903" cy="406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1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2" b="0" i="0" u="none" strike="noStrike" kern="1200" cap="none" spc="0" normalizeH="0" baseline="0" noProof="0" dirty="0">
                <a:ln>
                  <a:noFill/>
                </a:ln>
                <a:solidFill>
                  <a:srgbClr val="ACC1CC"/>
                </a:solidFill>
                <a:effectLst/>
                <a:uLnTx/>
                <a:uFillTx/>
                <a:latin typeface="Gotham HTF Light" pitchFamily="50" charset="0"/>
                <a:ea typeface="+mn-ea"/>
                <a:cs typeface="Gotham HTF Book"/>
              </a:rPr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37477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5DC73C2-B893-43A8-B584-FBE6E4C4C304}"/>
              </a:ext>
            </a:extLst>
          </p:cNvPr>
          <p:cNvSpPr txBox="1"/>
          <p:nvPr/>
        </p:nvSpPr>
        <p:spPr>
          <a:xfrm>
            <a:off x="1036058" y="1127567"/>
            <a:ext cx="42471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Medium"/>
              </a:rPr>
              <a:t>RELEMBRANDO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Medium"/>
              </a:rPr>
              <a:t>A AULA 7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4368C75B-7D25-4CAB-BCFB-BB0DC189B605}"/>
              </a:ext>
            </a:extLst>
          </p:cNvPr>
          <p:cNvCxnSpPr>
            <a:cxnSpLocks/>
          </p:cNvCxnSpPr>
          <p:nvPr/>
        </p:nvCxnSpPr>
        <p:spPr>
          <a:xfrm>
            <a:off x="1142062" y="2488347"/>
            <a:ext cx="1202027" cy="0"/>
          </a:xfrm>
          <a:prstGeom prst="line">
            <a:avLst/>
          </a:prstGeom>
          <a:ln w="6350">
            <a:gradFill flip="none" rotWithShape="1">
              <a:gsLst>
                <a:gs pos="0">
                  <a:srgbClr val="893ACE"/>
                </a:gs>
                <a:gs pos="100000">
                  <a:srgbClr val="F50566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0">
            <a:extLst>
              <a:ext uri="{FF2B5EF4-FFF2-40B4-BE49-F238E27FC236}">
                <a16:creationId xmlns:a16="http://schemas.microsoft.com/office/drawing/2014/main" id="{460050FA-57AD-480C-A678-4E546175ECEA}"/>
              </a:ext>
            </a:extLst>
          </p:cNvPr>
          <p:cNvSpPr txBox="1"/>
          <p:nvPr/>
        </p:nvSpPr>
        <p:spPr>
          <a:xfrm>
            <a:off x="4572000" y="3089721"/>
            <a:ext cx="3510128" cy="669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Gotham HTF Light"/>
                <a:ea typeface="+mn-ea"/>
                <a:cs typeface="Gotham HTF Light"/>
              </a:rPr>
              <a:t>O QUE ERAM: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2" b="1" i="0" u="none" strike="noStrike" kern="1200" cap="none" spc="0" normalizeH="0" baseline="0" noProof="0" dirty="0">
                <a:ln>
                  <a:noFill/>
                </a:ln>
                <a:solidFill>
                  <a:srgbClr val="F50566"/>
                </a:solidFill>
                <a:effectLst/>
                <a:uLnTx/>
                <a:uFillTx/>
                <a:latin typeface="Gotham HTF" pitchFamily="50" charset="0"/>
                <a:ea typeface="+mn-ea"/>
                <a:cs typeface="Gotham HTF Bold"/>
              </a:rPr>
              <a:t>FUNÇÕES E ARGUMENTOS?</a:t>
            </a:r>
          </a:p>
        </p:txBody>
      </p:sp>
    </p:spTree>
    <p:extLst>
      <p:ext uri="{BB962C8B-B14F-4D97-AF65-F5344CB8AC3E}">
        <p14:creationId xmlns:p14="http://schemas.microsoft.com/office/powerpoint/2010/main" val="8726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9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3880</TotalTime>
  <Words>3854</Words>
  <Application>Microsoft Office PowerPoint</Application>
  <PresentationFormat>Apresentação na tela (16:9)</PresentationFormat>
  <Paragraphs>339</Paragraphs>
  <Slides>49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49</vt:i4>
      </vt:variant>
    </vt:vector>
  </HeadingPairs>
  <TitlesOfParts>
    <vt:vector size="67" baseType="lpstr">
      <vt:lpstr>Consolas</vt:lpstr>
      <vt:lpstr>Gotham HTF</vt:lpstr>
      <vt:lpstr>Gotham HTF Book</vt:lpstr>
      <vt:lpstr>Calibri</vt:lpstr>
      <vt:lpstr>ＭＳ Ｐゴシック</vt:lpstr>
      <vt:lpstr>Gotham HTF Bold</vt:lpstr>
      <vt:lpstr>Gotham HTF Medium</vt:lpstr>
      <vt:lpstr>Times New Roman</vt:lpstr>
      <vt:lpstr>Wingdings</vt:lpstr>
      <vt:lpstr>Arial</vt:lpstr>
      <vt:lpstr>Roboto</vt:lpstr>
      <vt:lpstr>Roboto Light</vt:lpstr>
      <vt:lpstr>Gotham HTF Light</vt:lpstr>
      <vt:lpstr>9_Tema do Office</vt:lpstr>
      <vt:lpstr>5_Tema do Office</vt:lpstr>
      <vt:lpstr>2_Tema do Office</vt:lpstr>
      <vt:lpstr>3_Tema do Office</vt:lpstr>
      <vt:lpstr>6_Tema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Suéllen Pereira</cp:lastModifiedBy>
  <cp:revision>63</cp:revision>
  <dcterms:created xsi:type="dcterms:W3CDTF">2019-02-15T12:16:11Z</dcterms:created>
  <dcterms:modified xsi:type="dcterms:W3CDTF">2021-02-09T18:25:58Z</dcterms:modified>
</cp:coreProperties>
</file>